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70" r:id="rId1"/>
  </p:sldMasterIdLst>
  <p:notesMasterIdLst>
    <p:notesMasterId r:id="rId11"/>
  </p:notesMasterIdLst>
  <p:sldIdLst>
    <p:sldId id="265" r:id="rId2"/>
    <p:sldId id="256" r:id="rId3"/>
    <p:sldId id="257" r:id="rId4"/>
    <p:sldId id="258" r:id="rId5"/>
    <p:sldId id="259" r:id="rId6"/>
    <p:sldId id="261" r:id="rId7"/>
    <p:sldId id="264" r:id="rId8"/>
    <p:sldId id="266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057D"/>
    <a:srgbClr val="AECCF7"/>
    <a:srgbClr val="AECBF5"/>
    <a:srgbClr val="377E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98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1EF498-20AA-4FB5-97C5-5078BBD92A2E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C4DD20-58BD-4160-8E1D-B25AB4C22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026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B6630-4F60-48A8-AA94-1C5F688A5593}" type="datetime1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0586F-CA5E-4074-8E0F-C8465ACBD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818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0FF97-A942-42EA-988E-A117916B303D}" type="datetime1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0586F-CA5E-4074-8E0F-C8465ACBD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289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E6C32-3E66-4872-B748-B9E1DD4681E4}" type="datetime1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0586F-CA5E-4074-8E0F-C8465ACBDEC0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0537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1746C-196F-4B99-A663-4273A652B77D}" type="datetime1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0586F-CA5E-4074-8E0F-C8465ACBD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1672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2CD81-9057-4351-966F-8CB80A95C26A}" type="datetime1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0586F-CA5E-4074-8E0F-C8465ACBDEC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588916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4017E-14EF-4E8E-8F65-A1F7F8162FEC}" type="datetime1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0586F-CA5E-4074-8E0F-C8465ACBD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3878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EC269-7F5E-4A67-AA2B-29701608CBFD}" type="datetime1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0586F-CA5E-4074-8E0F-C8465ACBD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2245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C08EB-8AC8-404E-A479-473BF3C9E44C}" type="datetime1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0586F-CA5E-4074-8E0F-C8465ACBD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492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62B7-F6D1-4C27-BF7E-B4054546F2A7}" type="datetime1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0586F-CA5E-4074-8E0F-C8465ACBD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008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AFADF-03EE-483F-9A00-9D1C8AF089D5}" type="datetime1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0586F-CA5E-4074-8E0F-C8465ACBD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281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1108F-A1C7-450E-A707-BB508ABEE0E4}" type="datetime1">
              <a:rPr lang="en-US" smtClean="0"/>
              <a:t>9/5/2022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0586F-CA5E-4074-8E0F-C8465ACBD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4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9181B-D166-4B7C-8621-939B514E1B63}" type="datetime1">
              <a:rPr lang="en-US" smtClean="0"/>
              <a:t>9/5/2022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0586F-CA5E-4074-8E0F-C8465ACBD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875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34BB5-91CA-4F57-8EAD-44FACDEAA706}" type="datetime1">
              <a:rPr lang="en-US" smtClean="0"/>
              <a:t>9/5/2022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0586F-CA5E-4074-8E0F-C8465ACBD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860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0F17B-830D-4C2F-B47A-45ABA05B8D13}" type="datetime1">
              <a:rPr lang="en-US" smtClean="0"/>
              <a:t>9/5/2022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0586F-CA5E-4074-8E0F-C8465ACBD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286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C7617-2C38-4CC2-BF66-C14F175724FA}" type="datetime1">
              <a:rPr lang="en-US" smtClean="0"/>
              <a:t>9/5/2022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0586F-CA5E-4074-8E0F-C8465ACBD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138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33DE3-DE56-4155-837F-B07035DFD803}" type="datetime1">
              <a:rPr lang="en-US" smtClean="0"/>
              <a:t>9/5/2022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0586F-CA5E-4074-8E0F-C8465ACBD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071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FEB97-D79D-4EF6-A5B5-552E3FC216ED}" type="datetime1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780586F-CA5E-4074-8E0F-C8465ACBD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781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  <p:sldLayoutId id="2147483884" r:id="rId14"/>
    <p:sldLayoutId id="2147483885" r:id="rId15"/>
    <p:sldLayoutId id="2147483886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0586F-CA5E-4074-8E0F-C8465ACBDEC0}" type="slidenum">
              <a:rPr lang="en-US" smtClean="0"/>
              <a:t>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953" y="1698321"/>
            <a:ext cx="10058400" cy="49271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210618" y="160019"/>
            <a:ext cx="1056926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b="1" cap="none" spc="0" dirty="0" smtClean="0">
                <a:ln w="0"/>
                <a:solidFill>
                  <a:srgbClr val="02057D"/>
                </a:solidFill>
                <a:cs typeface="B Nazanin" panose="00000400000000000000" pitchFamily="2" charset="-78"/>
              </a:rPr>
              <a:t>را هنماي ورود دانشجويان روزانه، نوبت دوم و پرديس به سامانه مديريت يادگيري و کلاس آنلاين</a:t>
            </a:r>
            <a:endParaRPr lang="en-US" sz="2400" b="1" cap="none" spc="0" dirty="0">
              <a:ln w="0"/>
              <a:solidFill>
                <a:srgbClr val="02057D"/>
              </a:solidFill>
              <a:cs typeface="B Nazanin" panose="000004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89786" y="1023393"/>
            <a:ext cx="40495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000" b="1" dirty="0">
                <a:solidFill>
                  <a:srgbClr val="AECBF5"/>
                </a:solidFill>
                <a:cs typeface="B Nazanin" panose="00000400000000000000" pitchFamily="2" charset="-78"/>
              </a:rPr>
              <a:t>گام اول: </a:t>
            </a:r>
            <a:r>
              <a:rPr lang="fa-IR" sz="2000" dirty="0">
                <a:cs typeface="B Nazanin" panose="00000400000000000000" pitchFamily="2" charset="-78"/>
              </a:rPr>
              <a:t>درج آدرس </a:t>
            </a:r>
            <a:r>
              <a:rPr lang="en-US" sz="2000" dirty="0" smtClean="0">
                <a:solidFill>
                  <a:srgbClr val="377EF3"/>
                </a:solidFill>
                <a:cs typeface="B Nazanin" panose="00000400000000000000" pitchFamily="2" charset="-78"/>
              </a:rPr>
              <a:t>vu.sbu.ac.ir</a:t>
            </a:r>
            <a:r>
              <a:rPr lang="fa-IR" sz="2000" dirty="0" smtClean="0">
                <a:cs typeface="B Nazanin" panose="00000400000000000000" pitchFamily="2" charset="-78"/>
              </a:rPr>
              <a:t> </a:t>
            </a:r>
            <a:r>
              <a:rPr lang="fa-IR" sz="2000" dirty="0">
                <a:cs typeface="B Nazanin" panose="00000400000000000000" pitchFamily="2" charset="-78"/>
              </a:rPr>
              <a:t>در مرورگر</a:t>
            </a:r>
            <a:endParaRPr lang="en-US" sz="2000" dirty="0"/>
          </a:p>
        </p:txBody>
      </p:sp>
      <p:sp>
        <p:nvSpPr>
          <p:cNvPr id="8" name="Rounded Rectangle 7"/>
          <p:cNvSpPr/>
          <p:nvPr/>
        </p:nvSpPr>
        <p:spPr>
          <a:xfrm>
            <a:off x="2176530" y="1698321"/>
            <a:ext cx="1838437" cy="25864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79" y="110404"/>
            <a:ext cx="1077995" cy="1097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ounded Rectangle 10"/>
          <p:cNvSpPr/>
          <p:nvPr/>
        </p:nvSpPr>
        <p:spPr>
          <a:xfrm>
            <a:off x="2569196" y="2733152"/>
            <a:ext cx="7233914" cy="2721059"/>
          </a:xfrm>
          <a:prstGeom prst="roundRect">
            <a:avLst/>
          </a:prstGeom>
          <a:solidFill>
            <a:srgbClr val="AECC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176354" y="3880313"/>
            <a:ext cx="6019597" cy="410882"/>
          </a:xfrm>
          <a:prstGeom prst="rect">
            <a:avLst/>
          </a:prstGeom>
          <a:ln>
            <a:solidFill>
              <a:srgbClr val="02057D"/>
            </a:solidFill>
            <a:prstDash val="dashDot"/>
          </a:ln>
        </p:spPr>
        <p:txBody>
          <a:bodyPr wrap="none">
            <a:spAutoFit/>
          </a:bodyPr>
          <a:lstStyle/>
          <a:p>
            <a:pPr marL="228600" marR="0" algn="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fa-I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**سامانه‌ها از روز يکشنبه مورخ </a:t>
            </a:r>
            <a:r>
              <a:rPr lang="fa-IR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1401/6/27 </a:t>
            </a:r>
            <a:r>
              <a:rPr lang="fa-I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در دسترس خواهند بود.**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798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15" y="130624"/>
            <a:ext cx="1077995" cy="1097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0586F-CA5E-4074-8E0F-C8465ACBDEC0}" type="slidenum">
              <a:rPr lang="en-US" smtClean="0"/>
              <a:t>2</a:t>
            </a:fld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573" y="2680564"/>
            <a:ext cx="8317919" cy="39918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8" name="Rounded Rectangular Callout 27"/>
          <p:cNvSpPr/>
          <p:nvPr/>
        </p:nvSpPr>
        <p:spPr>
          <a:xfrm>
            <a:off x="4546245" y="4178885"/>
            <a:ext cx="2812250" cy="1572377"/>
          </a:xfrm>
          <a:prstGeom prst="wedgeRoundRectCallout">
            <a:avLst>
              <a:gd name="adj1" fmla="val 101581"/>
              <a:gd name="adj2" fmla="val -39246"/>
              <a:gd name="adj3" fmla="val 16667"/>
            </a:avLst>
          </a:prstGeom>
          <a:solidFill>
            <a:srgbClr val="AECBF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درج شماره دانشجويي</a:t>
            </a:r>
            <a:endParaRPr lang="en-US" sz="20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860667" y="3829468"/>
            <a:ext cx="1018138" cy="34941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549292" y="1071173"/>
            <a:ext cx="6329513" cy="5716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 rtl="1"/>
            <a:r>
              <a:rPr lang="fa-IR" sz="2000" b="1" dirty="0" smtClean="0">
                <a:cs typeface="B Nazanin" panose="00000400000000000000" pitchFamily="2" charset="-78"/>
              </a:rPr>
              <a:t>گام دوم: </a:t>
            </a:r>
            <a:r>
              <a:rPr lang="fa-IR" sz="2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درج نام کاربری </a:t>
            </a:r>
            <a:r>
              <a:rPr lang="fa-IR" sz="2000" dirty="0" smtClean="0">
                <a:solidFill>
                  <a:srgbClr val="377EF3"/>
                </a:solidFill>
                <a:cs typeface="B Nazanin" panose="00000400000000000000" pitchFamily="2" charset="-78"/>
              </a:rPr>
              <a:t>(</a:t>
            </a:r>
            <a:r>
              <a:rPr lang="fa-IR" sz="2000" b="1" dirty="0" smtClean="0">
                <a:solidFill>
                  <a:srgbClr val="377EF3"/>
                </a:solidFill>
                <a:cs typeface="B Nazanin" panose="00000400000000000000" pitchFamily="2" charset="-78"/>
              </a:rPr>
              <a:t>شماره </a:t>
            </a:r>
            <a:r>
              <a:rPr lang="fa-IR" sz="2000" b="1" dirty="0" smtClean="0">
                <a:solidFill>
                  <a:srgbClr val="377EF3"/>
                </a:solidFill>
                <a:cs typeface="B Nazanin" panose="00000400000000000000" pitchFamily="2" charset="-78"/>
              </a:rPr>
              <a:t>دانشجویی</a:t>
            </a:r>
            <a:r>
              <a:rPr lang="fa-IR" sz="2000" dirty="0" smtClean="0">
                <a:solidFill>
                  <a:srgbClr val="377EF3"/>
                </a:solidFill>
                <a:cs typeface="B Nazanin" panose="00000400000000000000" pitchFamily="2" charset="-78"/>
              </a:rPr>
              <a:t>) </a:t>
            </a:r>
            <a:r>
              <a:rPr lang="fa-IR" sz="2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و کليک بر روي گزينه جستجو</a:t>
            </a:r>
            <a:endParaRPr lang="en-US" sz="2000" dirty="0">
              <a:solidFill>
                <a:srgbClr val="377EF3"/>
              </a:solidFill>
              <a:cs typeface="B Nazanin" panose="00000400000000000000" pitchFamily="2" charset="-7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674856" y="179985"/>
            <a:ext cx="6019597" cy="410882"/>
          </a:xfrm>
          <a:prstGeom prst="rect">
            <a:avLst/>
          </a:prstGeom>
          <a:ln>
            <a:solidFill>
              <a:srgbClr val="02057D"/>
            </a:solidFill>
            <a:prstDash val="dashDot"/>
          </a:ln>
        </p:spPr>
        <p:txBody>
          <a:bodyPr wrap="none">
            <a:spAutoFit/>
          </a:bodyPr>
          <a:lstStyle/>
          <a:p>
            <a:pPr marL="228600" marR="0" algn="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fa-I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**سامانه‌ها از روز يکشنبه مورخ </a:t>
            </a:r>
            <a:r>
              <a:rPr lang="fa-IR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1401/6/27 </a:t>
            </a:r>
            <a:r>
              <a:rPr lang="fa-I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در دسترس خواهند بود.**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24572" y="1789073"/>
            <a:ext cx="8317919" cy="1176219"/>
          </a:xfrm>
          <a:prstGeom prst="rect">
            <a:avLst/>
          </a:prstGeom>
          <a:ln>
            <a:noFill/>
            <a:prstDash val="dashDot"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228600" marR="0" algn="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defRPr>
            </a:lvl1pPr>
          </a:lstStyle>
          <a:p>
            <a:r>
              <a:rPr lang="fa-IR" dirty="0">
                <a:solidFill>
                  <a:srgbClr val="FF0000"/>
                </a:solidFill>
              </a:rPr>
              <a:t>دانشجویان اتباع </a:t>
            </a:r>
            <a:r>
              <a:rPr lang="fa-IR" dirty="0" smtClean="0">
                <a:solidFill>
                  <a:srgbClr val="FF0000"/>
                </a:solidFill>
              </a:rPr>
              <a:t>خارجی</a:t>
            </a:r>
            <a:r>
              <a:rPr lang="fa-IR" dirty="0" smtClean="0"/>
              <a:t>، </a:t>
            </a:r>
            <a:r>
              <a:rPr lang="fa-IR" dirty="0"/>
              <a:t>می بایست بعد از تماس با مرکز آموزش الکترونيکي در قسمت رمز عبور مجددا از شماره دانشجویی استفاده كنند.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60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538" y="714958"/>
            <a:ext cx="8435663" cy="1143250"/>
          </a:xfrm>
        </p:spPr>
        <p:txBody>
          <a:bodyPr>
            <a:normAutofit/>
          </a:bodyPr>
          <a:lstStyle/>
          <a:p>
            <a:pPr algn="r" rtl="1"/>
            <a:r>
              <a:rPr lang="fa-IR" sz="2000" b="1" dirty="0">
                <a:cs typeface="B Nazanin" panose="00000400000000000000" pitchFamily="2" charset="-78"/>
              </a:rPr>
              <a:t>گام </a:t>
            </a:r>
            <a:r>
              <a:rPr lang="fa-IR" sz="2000" b="1" dirty="0" smtClean="0">
                <a:cs typeface="B Nazanin" panose="00000400000000000000" pitchFamily="2" charset="-78"/>
              </a:rPr>
              <a:t>سوم</a:t>
            </a:r>
            <a:r>
              <a:rPr lang="fa-IR" sz="2000" b="1" dirty="0">
                <a:cs typeface="B Nazanin" panose="00000400000000000000" pitchFamily="2" charset="-78"/>
              </a:rPr>
              <a:t>: </a:t>
            </a:r>
            <a:r>
              <a:rPr lang="fa-IR" sz="2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کليک بر روي درس مورد نظر</a:t>
            </a:r>
            <a:endParaRPr lang="en-US" sz="2000" dirty="0">
              <a:solidFill>
                <a:srgbClr val="377EF3"/>
              </a:solidFill>
              <a:cs typeface="B Nazanin" panose="000004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15" y="130624"/>
            <a:ext cx="1077995" cy="1097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0586F-CA5E-4074-8E0F-C8465ACBDEC0}" type="slidenum">
              <a:rPr lang="en-US" smtClean="0"/>
              <a:t>3</a:t>
            </a:fld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1301" y="1631287"/>
            <a:ext cx="9613900" cy="4775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3" name="Rounded Rectangular Callout 22"/>
          <p:cNvSpPr/>
          <p:nvPr/>
        </p:nvSpPr>
        <p:spPr>
          <a:xfrm>
            <a:off x="4979564" y="4116719"/>
            <a:ext cx="1671306" cy="1318881"/>
          </a:xfrm>
          <a:prstGeom prst="wedgeRoundRectCallout">
            <a:avLst>
              <a:gd name="adj1" fmla="val 126914"/>
              <a:gd name="adj2" fmla="val -42203"/>
              <a:gd name="adj3" fmla="val 16667"/>
            </a:avLst>
          </a:prstGeom>
          <a:solidFill>
            <a:srgbClr val="AECBF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برروي درس </a:t>
            </a:r>
          </a:p>
          <a:p>
            <a:pPr algn="ctr"/>
            <a:r>
              <a:rPr lang="fa-IR" sz="2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مورد نظرکليک </a:t>
            </a:r>
            <a:r>
              <a:rPr lang="fa-IR" sz="2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بفرماييد.</a:t>
            </a:r>
            <a:endParaRPr lang="en-US" sz="20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8026401" y="4018886"/>
            <a:ext cx="2906310" cy="337213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22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0724" y="401861"/>
            <a:ext cx="8750300" cy="999679"/>
          </a:xfrm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fa-IR" sz="2000" dirty="0" smtClean="0">
                <a:solidFill>
                  <a:srgbClr val="AECBF5"/>
                </a:solidFill>
                <a:cs typeface="B Nazanin" panose="00000400000000000000" pitchFamily="2" charset="-78"/>
              </a:rPr>
              <a:t>گام چهارم: </a:t>
            </a:r>
            <a:r>
              <a:rPr lang="fa-IR" sz="2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درج </a:t>
            </a:r>
            <a:r>
              <a:rPr lang="fa-IR" sz="2000" dirty="0">
                <a:solidFill>
                  <a:schemeClr val="tx1"/>
                </a:solidFill>
                <a:cs typeface="B Nazanin" panose="00000400000000000000" pitchFamily="2" charset="-78"/>
              </a:rPr>
              <a:t>نام کاربری </a:t>
            </a:r>
            <a:r>
              <a:rPr lang="fa-IR" sz="2000" dirty="0">
                <a:cs typeface="B Nazanin" panose="00000400000000000000" pitchFamily="2" charset="-78"/>
              </a:rPr>
              <a:t>(</a:t>
            </a:r>
            <a:r>
              <a:rPr lang="fa-IR" sz="2000" b="1" dirty="0">
                <a:solidFill>
                  <a:srgbClr val="00B0F0"/>
                </a:solidFill>
                <a:cs typeface="B Nazanin" panose="00000400000000000000" pitchFamily="2" charset="-78"/>
              </a:rPr>
              <a:t>شماره </a:t>
            </a:r>
            <a:r>
              <a:rPr lang="fa-IR" sz="2000" b="1" dirty="0" smtClean="0">
                <a:solidFill>
                  <a:srgbClr val="00B0F0"/>
                </a:solidFill>
                <a:cs typeface="B Nazanin" panose="00000400000000000000" pitchFamily="2" charset="-78"/>
              </a:rPr>
              <a:t>دانشجویی</a:t>
            </a:r>
            <a:r>
              <a:rPr lang="fa-IR" sz="2000" dirty="0" smtClean="0">
                <a:cs typeface="B Nazanin" panose="00000400000000000000" pitchFamily="2" charset="-78"/>
              </a:rPr>
              <a:t>) </a:t>
            </a:r>
            <a:r>
              <a:rPr lang="fa-IR" sz="2000" dirty="0">
                <a:solidFill>
                  <a:schemeClr val="tx1"/>
                </a:solidFill>
                <a:cs typeface="B Nazanin" panose="00000400000000000000" pitchFamily="2" charset="-78"/>
              </a:rPr>
              <a:t>و رمز عبور</a:t>
            </a:r>
            <a:r>
              <a:rPr lang="fa-IR" sz="2000" dirty="0">
                <a:cs typeface="B Nazanin" panose="00000400000000000000" pitchFamily="2" charset="-78"/>
              </a:rPr>
              <a:t>(</a:t>
            </a:r>
            <a:r>
              <a:rPr lang="fa-IR" sz="2000" b="1" dirty="0">
                <a:solidFill>
                  <a:srgbClr val="00B0F0"/>
                </a:solidFill>
                <a:cs typeface="B Nazanin" panose="00000400000000000000" pitchFamily="2" charset="-78"/>
              </a:rPr>
              <a:t>کد ملی ده رقمی</a:t>
            </a:r>
            <a:r>
              <a:rPr lang="fa-IR" sz="2000" dirty="0">
                <a:cs typeface="B Nazanin" panose="00000400000000000000" pitchFamily="2" charset="-78"/>
              </a:rPr>
              <a:t>)</a:t>
            </a:r>
            <a:endParaRPr lang="en-US" sz="20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15" y="228600"/>
            <a:ext cx="1077995" cy="1097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90663" y="6672427"/>
            <a:ext cx="683339" cy="365125"/>
          </a:xfrm>
        </p:spPr>
        <p:txBody>
          <a:bodyPr/>
          <a:lstStyle/>
          <a:p>
            <a:fld id="{3780586F-CA5E-4074-8E0F-C8465ACBDEC0}" type="slidenum">
              <a:rPr lang="en-US" smtClean="0"/>
              <a:t>4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300" y="2129665"/>
            <a:ext cx="8819149" cy="45427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Rounded Rectangle 12"/>
          <p:cNvSpPr/>
          <p:nvPr/>
        </p:nvSpPr>
        <p:spPr>
          <a:xfrm>
            <a:off x="6680200" y="3323465"/>
            <a:ext cx="2252132" cy="444500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6680200" y="4009266"/>
            <a:ext cx="2252132" cy="419100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46301" y="1326255"/>
            <a:ext cx="9109836" cy="1176219"/>
          </a:xfrm>
          <a:prstGeom prst="rect">
            <a:avLst/>
          </a:prstGeom>
          <a:ln>
            <a:noFill/>
            <a:prstDash val="dashDot"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228600" marR="0" algn="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defRPr>
            </a:lvl1pPr>
          </a:lstStyle>
          <a:p>
            <a:r>
              <a:rPr lang="fa-IR" dirty="0">
                <a:solidFill>
                  <a:srgbClr val="FF0000"/>
                </a:solidFill>
              </a:rPr>
              <a:t>دانشجویان اتباع </a:t>
            </a:r>
            <a:r>
              <a:rPr lang="fa-IR" dirty="0" smtClean="0">
                <a:solidFill>
                  <a:srgbClr val="FF0000"/>
                </a:solidFill>
              </a:rPr>
              <a:t>خارجی</a:t>
            </a:r>
            <a:r>
              <a:rPr lang="fa-IR" dirty="0" smtClean="0"/>
              <a:t>، </a:t>
            </a:r>
            <a:r>
              <a:rPr lang="fa-IR" dirty="0"/>
              <a:t>می بایست بعد از تماس با مرکز آموزش الکترونيکي در قسمت رمز عبور مجددا از شماره دانشجویی استفاده كنند.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44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145" y="2022813"/>
            <a:ext cx="7147565" cy="42011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7178" y="540571"/>
            <a:ext cx="8098170" cy="1008610"/>
          </a:xfrm>
        </p:spPr>
        <p:txBody>
          <a:bodyPr>
            <a:noAutofit/>
          </a:bodyPr>
          <a:lstStyle/>
          <a:p>
            <a:pPr algn="r" rtl="1">
              <a:lnSpc>
                <a:spcPct val="150000"/>
              </a:lnSpc>
            </a:pPr>
            <a:r>
              <a:rPr lang="fa-IR" sz="2000" dirty="0">
                <a:solidFill>
                  <a:srgbClr val="AECBF5"/>
                </a:solidFill>
                <a:cs typeface="B Nazanin" panose="00000400000000000000" pitchFamily="2" charset="-78"/>
              </a:rPr>
              <a:t>گام </a:t>
            </a:r>
            <a:r>
              <a:rPr lang="fa-IR" sz="2000" dirty="0" smtClean="0">
                <a:solidFill>
                  <a:srgbClr val="AECBF5"/>
                </a:solidFill>
                <a:cs typeface="B Nazanin" panose="00000400000000000000" pitchFamily="2" charset="-78"/>
              </a:rPr>
              <a:t>پنجم: </a:t>
            </a:r>
            <a:r>
              <a:rPr lang="fa-IR" sz="2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ورود به صفحه درس و کليک برروي آيکون ادوبي‌کانکت (کلاس آنلاين...)</a:t>
            </a:r>
            <a:br>
              <a:rPr lang="fa-IR" sz="2000" dirty="0" smtClean="0">
                <a:solidFill>
                  <a:schemeClr val="tx1"/>
                </a:solidFill>
                <a:cs typeface="B Nazanin" panose="00000400000000000000" pitchFamily="2" charset="-78"/>
              </a:rPr>
            </a:br>
            <a:endParaRPr lang="en-US" sz="20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15" y="130624"/>
            <a:ext cx="1077995" cy="1097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0586F-CA5E-4074-8E0F-C8465ACBDEC0}" type="slidenum">
              <a:rPr lang="en-US" smtClean="0"/>
              <a:t>5</a:t>
            </a:fld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327301" y="4123367"/>
            <a:ext cx="5087870" cy="435753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50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" b="19121"/>
          <a:stretch/>
        </p:blipFill>
        <p:spPr>
          <a:xfrm>
            <a:off x="2204696" y="1767834"/>
            <a:ext cx="8735644" cy="44560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3672" y="631736"/>
            <a:ext cx="8596668" cy="1320800"/>
          </a:xfrm>
        </p:spPr>
        <p:txBody>
          <a:bodyPr>
            <a:normAutofit/>
          </a:bodyPr>
          <a:lstStyle/>
          <a:p>
            <a:pPr algn="r"/>
            <a:r>
              <a:rPr lang="fa-IR" sz="2000" dirty="0" smtClean="0">
                <a:solidFill>
                  <a:srgbClr val="AECBF5"/>
                </a:solidFill>
                <a:cs typeface="B Nazanin" panose="00000400000000000000" pitchFamily="2" charset="-78"/>
              </a:rPr>
              <a:t>گام ششم: </a:t>
            </a:r>
            <a:r>
              <a:rPr lang="fa-IR" sz="2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انتخاب گزينه ورود به کلاس مجازي </a:t>
            </a:r>
            <a:endParaRPr lang="fa-IR" sz="20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0586F-CA5E-4074-8E0F-C8465ACBDEC0}" type="slidenum">
              <a:rPr lang="en-US" smtClean="0"/>
              <a:t>6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786286" y="3350408"/>
            <a:ext cx="1701800" cy="432887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27478" y="5588739"/>
            <a:ext cx="60325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1500" b="1" dirty="0">
                <a:cs typeface="B Nazanin" panose="00000400000000000000" pitchFamily="2" charset="-78"/>
              </a:rPr>
              <a:t>جهت </a:t>
            </a:r>
            <a:r>
              <a:rPr lang="fa-IR" sz="1500" b="1" dirty="0" smtClean="0">
                <a:cs typeface="B Nazanin" panose="00000400000000000000" pitchFamily="2" charset="-78"/>
              </a:rPr>
              <a:t>مشاهده </a:t>
            </a:r>
            <a:r>
              <a:rPr lang="fa-IR" sz="1500" b="1" dirty="0">
                <a:cs typeface="B Nazanin" panose="00000400000000000000" pitchFamily="2" charset="-78"/>
              </a:rPr>
              <a:t>کلاس هاي آنلاين ضبط شده به اين قسمت مراجعه </a:t>
            </a:r>
            <a:r>
              <a:rPr lang="fa-IR" sz="1500" b="1" dirty="0" smtClean="0">
                <a:cs typeface="B Nazanin" panose="00000400000000000000" pitchFamily="2" charset="-78"/>
              </a:rPr>
              <a:t>فرماييد</a:t>
            </a:r>
            <a:endParaRPr lang="en-US" sz="1500" b="1" dirty="0">
              <a:cs typeface="B Nazanin" panose="00000400000000000000" pitchFamily="2" charset="-78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548128" y="5498801"/>
            <a:ext cx="5791200" cy="450152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8049296" y="4257122"/>
            <a:ext cx="2674831" cy="355600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>
            <a:off x="8462328" y="4707796"/>
            <a:ext cx="280157" cy="439163"/>
          </a:xfrm>
          <a:prstGeom prst="upArrow">
            <a:avLst/>
          </a:prstGeom>
          <a:solidFill>
            <a:srgbClr val="02057D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4" name="Up Arrow 13"/>
          <p:cNvSpPr/>
          <p:nvPr/>
        </p:nvSpPr>
        <p:spPr>
          <a:xfrm>
            <a:off x="7053048" y="3850811"/>
            <a:ext cx="280157" cy="439163"/>
          </a:xfrm>
          <a:prstGeom prst="upArrow">
            <a:avLst/>
          </a:prstGeom>
          <a:solidFill>
            <a:srgbClr val="02057D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15" y="130624"/>
            <a:ext cx="1077995" cy="1097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635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5491" y="593637"/>
            <a:ext cx="7260486" cy="549372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2000" dirty="0" smtClean="0">
                <a:solidFill>
                  <a:srgbClr val="AECBF5"/>
                </a:solidFill>
                <a:cs typeface="B Nazanin" panose="00000400000000000000" pitchFamily="2" charset="-78"/>
              </a:rPr>
              <a:t>گام هفتم:  </a:t>
            </a:r>
            <a:r>
              <a:rPr lang="fa-IR" sz="2000" dirty="0" smtClean="0">
                <a:cs typeface="B Nazanin" panose="00000400000000000000" pitchFamily="2" charset="-78"/>
              </a:rPr>
              <a:t>انتخاب </a:t>
            </a:r>
            <a:r>
              <a:rPr lang="fa-IR" sz="2000" dirty="0">
                <a:cs typeface="B Nazanin" panose="00000400000000000000" pitchFamily="2" charset="-78"/>
              </a:rPr>
              <a:t>گزينه </a:t>
            </a:r>
            <a:r>
              <a:rPr lang="en-US" sz="2000" dirty="0" smtClean="0">
                <a:solidFill>
                  <a:srgbClr val="00B0F0"/>
                </a:solidFill>
                <a:cs typeface="B Nazanin" panose="00000400000000000000" pitchFamily="2" charset="-78"/>
              </a:rPr>
              <a:t>Open in Application</a:t>
            </a:r>
            <a:r>
              <a:rPr lang="fa-IR" sz="2000" dirty="0" smtClean="0">
                <a:solidFill>
                  <a:srgbClr val="00B0F0"/>
                </a:solidFill>
                <a:cs typeface="B Nazanin" panose="00000400000000000000" pitchFamily="2" charset="-78"/>
              </a:rPr>
              <a:t> </a:t>
            </a:r>
            <a:r>
              <a:rPr lang="fa-IR" sz="2000" dirty="0">
                <a:cs typeface="B Nazanin" panose="00000400000000000000" pitchFamily="2" charset="-78"/>
              </a:rPr>
              <a:t>براي ورود به کلاس </a:t>
            </a:r>
            <a:r>
              <a:rPr lang="fa-IR" sz="2000" dirty="0" smtClean="0">
                <a:cs typeface="B Nazanin" panose="00000400000000000000" pitchFamily="2" charset="-78"/>
              </a:rPr>
              <a:t>آنلاين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42932" y="6324700"/>
            <a:ext cx="683339" cy="365125"/>
          </a:xfrm>
        </p:spPr>
        <p:txBody>
          <a:bodyPr/>
          <a:lstStyle/>
          <a:p>
            <a:fld id="{3780586F-CA5E-4074-8E0F-C8465ACBDEC0}" type="slidenum">
              <a:rPr lang="en-US" smtClean="0"/>
              <a:t>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5" r="3073"/>
          <a:stretch/>
        </p:blipFill>
        <p:spPr>
          <a:xfrm>
            <a:off x="1558343" y="2037774"/>
            <a:ext cx="8757634" cy="46520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ounded Rectangle 5"/>
          <p:cNvSpPr/>
          <p:nvPr/>
        </p:nvSpPr>
        <p:spPr>
          <a:xfrm>
            <a:off x="5048517" y="4376677"/>
            <a:ext cx="4172754" cy="671843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/>
          <p:cNvSpPr/>
          <p:nvPr/>
        </p:nvSpPr>
        <p:spPr>
          <a:xfrm rot="5400000">
            <a:off x="4165397" y="4416065"/>
            <a:ext cx="359700" cy="593067"/>
          </a:xfrm>
          <a:prstGeom prst="upArrow">
            <a:avLst/>
          </a:prstGeom>
          <a:solidFill>
            <a:srgbClr val="02057D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5079" y="1395365"/>
            <a:ext cx="109841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b="1" dirty="0">
                <a:solidFill>
                  <a:srgbClr val="FF0000"/>
                </a:solidFill>
                <a:cs typeface="B Nazanin" panose="00000400000000000000" pitchFamily="2" charset="-78"/>
              </a:rPr>
              <a:t>توجه: </a:t>
            </a:r>
            <a:r>
              <a:rPr lang="fa-IR" dirty="0">
                <a:cs typeface="B Nazanin" panose="00000400000000000000" pitchFamily="2" charset="-78"/>
              </a:rPr>
              <a:t>در اين مرحله با انتخاب گزينه </a:t>
            </a:r>
            <a:r>
              <a:rPr lang="en-US" dirty="0">
                <a:cs typeface="B Nazanin" panose="00000400000000000000" pitchFamily="2" charset="-78"/>
              </a:rPr>
              <a:t> </a:t>
            </a:r>
            <a:r>
              <a:rPr lang="en-US" dirty="0">
                <a:solidFill>
                  <a:srgbClr val="00B0F0"/>
                </a:solidFill>
                <a:cs typeface="B Nazanin" panose="00000400000000000000" pitchFamily="2" charset="-78"/>
              </a:rPr>
              <a:t>Open in browser</a:t>
            </a:r>
            <a:r>
              <a:rPr lang="fa-IR" dirty="0" smtClean="0">
                <a:cs typeface="B Nazanin" panose="00000400000000000000" pitchFamily="2" charset="-78"/>
              </a:rPr>
              <a:t>نيزمی‌توانيد </a:t>
            </a:r>
            <a:r>
              <a:rPr lang="fa-IR" dirty="0">
                <a:cs typeface="B Nazanin" panose="00000400000000000000" pitchFamily="2" charset="-78"/>
              </a:rPr>
              <a:t>وارد کلاس شويد اما مسير </a:t>
            </a:r>
            <a:r>
              <a:rPr lang="fa-IR" dirty="0" smtClean="0">
                <a:cs typeface="B Nazanin" panose="00000400000000000000" pitchFamily="2" charset="-78"/>
              </a:rPr>
              <a:t>صحيح </a:t>
            </a:r>
            <a:r>
              <a:rPr lang="fa-IR" dirty="0">
                <a:cs typeface="B Nazanin" panose="00000400000000000000" pitchFamily="2" charset="-78"/>
              </a:rPr>
              <a:t>گزينه </a:t>
            </a:r>
            <a:r>
              <a:rPr lang="en-US" dirty="0">
                <a:solidFill>
                  <a:srgbClr val="00B0F0"/>
                </a:solidFill>
                <a:cs typeface="B Nazanin" panose="00000400000000000000" pitchFamily="2" charset="-78"/>
              </a:rPr>
              <a:t>Open in </a:t>
            </a:r>
            <a:r>
              <a:rPr lang="en-US" dirty="0" smtClean="0">
                <a:solidFill>
                  <a:srgbClr val="00B0F0"/>
                </a:solidFill>
                <a:cs typeface="B Nazanin" panose="00000400000000000000" pitchFamily="2" charset="-78"/>
              </a:rPr>
              <a:t>Application</a:t>
            </a:r>
            <a:r>
              <a:rPr lang="fa-IR" dirty="0" smtClean="0">
                <a:solidFill>
                  <a:srgbClr val="00B0F0"/>
                </a:solidFill>
                <a:cs typeface="B Nazanin" panose="00000400000000000000" pitchFamily="2" charset="-78"/>
              </a:rPr>
              <a:t> </a:t>
            </a:r>
            <a:r>
              <a:rPr lang="fa-IR" dirty="0">
                <a:cs typeface="B Nazanin" panose="00000400000000000000" pitchFamily="2" charset="-78"/>
              </a:rPr>
              <a:t>می‌باشد.</a:t>
            </a:r>
          </a:p>
          <a:p>
            <a:pPr algn="r" rtl="1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15" y="130624"/>
            <a:ext cx="1077995" cy="1097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876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7080" y="1921573"/>
            <a:ext cx="5175399" cy="1820648"/>
          </a:xfrm>
        </p:spPr>
        <p:txBody>
          <a:bodyPr>
            <a:noAutofit/>
          </a:bodyPr>
          <a:lstStyle/>
          <a:p>
            <a:pPr algn="r"/>
            <a:r>
              <a:rPr lang="fa-IR" sz="2000" cap="small" dirty="0">
                <a:solidFill>
                  <a:srgbClr val="AECBF5"/>
                </a:solidFill>
                <a:cs typeface="B Nazanin" panose="00000400000000000000" pitchFamily="2" charset="-78"/>
              </a:rPr>
              <a:t>گام </a:t>
            </a:r>
            <a:r>
              <a:rPr lang="fa-IR" sz="2000" cap="small" dirty="0" smtClean="0">
                <a:solidFill>
                  <a:srgbClr val="AECBF5"/>
                </a:solidFill>
                <a:cs typeface="B Nazanin" panose="00000400000000000000" pitchFamily="2" charset="-78"/>
              </a:rPr>
              <a:t>هشتم: </a:t>
            </a:r>
            <a:r>
              <a:rPr lang="fa-IR" sz="2000" cap="small" dirty="0">
                <a:solidFill>
                  <a:schemeClr val="tx2"/>
                </a:solidFill>
                <a:cs typeface="B Nazanin" panose="00000400000000000000" pitchFamily="2" charset="-78"/>
              </a:rPr>
              <a:t>در اين مرحله قبل از ورود به کلاس آنلاين ممکن است </a:t>
            </a:r>
            <a:r>
              <a:rPr lang="fa-IR" sz="2000" cap="small" dirty="0" smtClean="0">
                <a:solidFill>
                  <a:schemeClr val="tx2"/>
                </a:solidFill>
                <a:cs typeface="B Nazanin" panose="00000400000000000000" pitchFamily="2" charset="-78"/>
              </a:rPr>
              <a:t>با يکي از </a:t>
            </a:r>
            <a:r>
              <a:rPr lang="fa-IR" sz="2000" cap="small" dirty="0">
                <a:solidFill>
                  <a:schemeClr val="tx2"/>
                </a:solidFill>
                <a:cs typeface="B Nazanin" panose="00000400000000000000" pitchFamily="2" charset="-78"/>
              </a:rPr>
              <a:t>تصويرهای زير مواجه شويد. در اين صورت موارد تعيين شده را انتخاب </a:t>
            </a:r>
            <a:r>
              <a:rPr lang="fa-IR" sz="2000" cap="small" dirty="0" smtClean="0">
                <a:solidFill>
                  <a:schemeClr val="tx2"/>
                </a:solidFill>
                <a:cs typeface="B Nazanin" panose="00000400000000000000" pitchFamily="2" charset="-78"/>
              </a:rPr>
              <a:t>بفرماييد.</a:t>
            </a:r>
            <a:r>
              <a:rPr lang="en-US" sz="2000" cap="small" dirty="0">
                <a:solidFill>
                  <a:schemeClr val="tx2"/>
                </a:solidFill>
                <a:cs typeface="B Nazanin" panose="00000400000000000000" pitchFamily="2" charset="-78"/>
              </a:rPr>
              <a:t/>
            </a:r>
            <a:br>
              <a:rPr lang="en-US" sz="2000" cap="small" dirty="0">
                <a:solidFill>
                  <a:schemeClr val="tx2"/>
                </a:solidFill>
                <a:cs typeface="B Nazanin" panose="00000400000000000000" pitchFamily="2" charset="-78"/>
              </a:rPr>
            </a:br>
            <a:endParaRPr lang="fa-IR" sz="2000" dirty="0">
              <a:cs typeface="B Nazani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66" y="1548975"/>
            <a:ext cx="5125165" cy="19243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66" y="4108361"/>
            <a:ext cx="5125165" cy="22028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080" y="4218301"/>
            <a:ext cx="5487166" cy="20862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Rounded Rectangle 7"/>
          <p:cNvSpPr/>
          <p:nvPr/>
        </p:nvSpPr>
        <p:spPr>
          <a:xfrm>
            <a:off x="914401" y="4412668"/>
            <a:ext cx="4165600" cy="389361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251200" y="5862816"/>
            <a:ext cx="965200" cy="355600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692400" y="2691975"/>
            <a:ext cx="1333500" cy="355600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2946400" y="3568700"/>
            <a:ext cx="304800" cy="489792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3" name="Rounded Rectangle 12"/>
          <p:cNvSpPr/>
          <p:nvPr/>
        </p:nvSpPr>
        <p:spPr>
          <a:xfrm>
            <a:off x="8794246" y="5583394"/>
            <a:ext cx="1295400" cy="375232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 rot="16200000">
            <a:off x="7851687" y="5476033"/>
            <a:ext cx="345652" cy="619534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15" y="130624"/>
            <a:ext cx="1077995" cy="1097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281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0891" y="350131"/>
            <a:ext cx="5765085" cy="990600"/>
          </a:xfrm>
        </p:spPr>
        <p:txBody>
          <a:bodyPr>
            <a:normAutofit/>
          </a:bodyPr>
          <a:lstStyle/>
          <a:p>
            <a:pPr algn="r"/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در اين مرحله، </a:t>
            </a:r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شما </a:t>
            </a:r>
            <a:r>
              <a:rPr lang="fa-IR" sz="2400" dirty="0">
                <a:solidFill>
                  <a:schemeClr val="tx1"/>
                </a:solidFill>
                <a:cs typeface="B Nazanin" panose="00000400000000000000" pitchFamily="2" charset="-78"/>
              </a:rPr>
              <a:t>موفق به ورود به کلاس </a:t>
            </a:r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شده‌اید.</a:t>
            </a:r>
            <a:endParaRPr lang="fa-IR" sz="24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0586F-CA5E-4074-8E0F-C8465ACBDEC0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" t="6636" r="-817" b="5256"/>
          <a:stretch/>
        </p:blipFill>
        <p:spPr>
          <a:xfrm>
            <a:off x="1853602" y="2112135"/>
            <a:ext cx="8890000" cy="42943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Down Arrow 5"/>
          <p:cNvSpPr/>
          <p:nvPr/>
        </p:nvSpPr>
        <p:spPr>
          <a:xfrm>
            <a:off x="5853434" y="1034047"/>
            <a:ext cx="445168" cy="7345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15" y="130624"/>
            <a:ext cx="1077995" cy="1097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9845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Custom 4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ACCBF9"/>
      </a:accent1>
      <a:accent2>
        <a:srgbClr val="629DD1"/>
      </a:accent2>
      <a:accent3>
        <a:srgbClr val="297FD5"/>
      </a:accent3>
      <a:accent4>
        <a:srgbClr val="FFFFFF"/>
      </a:accent4>
      <a:accent5>
        <a:srgbClr val="5AA2AE"/>
      </a:accent5>
      <a:accent6>
        <a:srgbClr val="FFFFFF"/>
      </a:accent6>
      <a:hlink>
        <a:srgbClr val="9454C3"/>
      </a:hlink>
      <a:folHlink>
        <a:srgbClr val="3EBBF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799</TotalTime>
  <Words>274</Words>
  <Application>Microsoft Office PowerPoint</Application>
  <PresentationFormat>Widescreen</PresentationFormat>
  <Paragraphs>27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B Nazanin</vt:lpstr>
      <vt:lpstr>Calibri</vt:lpstr>
      <vt:lpstr>Tahoma</vt:lpstr>
      <vt:lpstr>Times New Roman</vt:lpstr>
      <vt:lpstr>Trebuchet MS</vt:lpstr>
      <vt:lpstr>Wingdings 3</vt:lpstr>
      <vt:lpstr>Facet</vt:lpstr>
      <vt:lpstr>PowerPoint Presentation</vt:lpstr>
      <vt:lpstr>PowerPoint Presentation</vt:lpstr>
      <vt:lpstr>گام سوم: کليک بر روي درس مورد نظر</vt:lpstr>
      <vt:lpstr>گام چهارم: درج نام کاربری (شماره دانشجویی) و رمز عبور(کد ملی ده رقمی)</vt:lpstr>
      <vt:lpstr>گام پنجم: ورود به صفحه درس و کليک برروي آيکون ادوبي‌کانکت (کلاس آنلاين...) </vt:lpstr>
      <vt:lpstr>گام ششم: انتخاب گزينه ورود به کلاس مجازي </vt:lpstr>
      <vt:lpstr>PowerPoint Presentation</vt:lpstr>
      <vt:lpstr>گام هشتم: در اين مرحله قبل از ورود به کلاس آنلاين ممکن است با يکي از تصويرهای زير مواجه شويد. در اين صورت موارد تعيين شده را انتخاب بفرماييد. </vt:lpstr>
      <vt:lpstr>در اين مرحله، شما موفق به ورود به کلاس شده‌اید.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t1478 t1478</dc:creator>
  <cp:lastModifiedBy>31368 مريم مرآتي</cp:lastModifiedBy>
  <cp:revision>51</cp:revision>
  <dcterms:created xsi:type="dcterms:W3CDTF">2021-09-19T09:39:22Z</dcterms:created>
  <dcterms:modified xsi:type="dcterms:W3CDTF">2022-09-05T07:30:50Z</dcterms:modified>
</cp:coreProperties>
</file>