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5"/>
  </p:sldMasterIdLst>
  <p:notesMasterIdLst>
    <p:notesMasterId r:id="rId23"/>
  </p:notesMasterIdLst>
  <p:sldIdLst>
    <p:sldId id="256" r:id="rId6"/>
    <p:sldId id="257" r:id="rId7"/>
    <p:sldId id="288" r:id="rId8"/>
    <p:sldId id="258" r:id="rId9"/>
    <p:sldId id="289" r:id="rId10"/>
    <p:sldId id="259" r:id="rId11"/>
    <p:sldId id="260" r:id="rId12"/>
    <p:sldId id="261" r:id="rId13"/>
    <p:sldId id="319" r:id="rId14"/>
    <p:sldId id="267" r:id="rId15"/>
    <p:sldId id="290" r:id="rId16"/>
    <p:sldId id="321" r:id="rId17"/>
    <p:sldId id="305" r:id="rId18"/>
    <p:sldId id="322" r:id="rId19"/>
    <p:sldId id="269" r:id="rId20"/>
    <p:sldId id="270" r:id="rId21"/>
    <p:sldId id="323" r:id="rId22"/>
  </p:sldIdLst>
  <p:sldSz cx="9906000" cy="6858000" type="A4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7" autoAdjust="0"/>
    <p:restoredTop sz="90860" autoAdjust="0"/>
  </p:normalViewPr>
  <p:slideViewPr>
    <p:cSldViewPr>
      <p:cViewPr>
        <p:scale>
          <a:sx n="74" d="100"/>
          <a:sy n="74" d="100"/>
        </p:scale>
        <p:origin x="-1686" y="-29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E3ACC61-2F07-43C2-9612-1188942E4EB3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E493B07-755E-4CF0-A0EB-FD6690FF9FE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9405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93B07-755E-4CF0-A0EB-FD6690FF9FED}" type="slidenum">
              <a:rPr lang="fa-IR" smtClean="0"/>
              <a:pPr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99956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927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2260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34224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4171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4150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2045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887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9049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9842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2449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3815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CB1C2-DDAE-4375-980A-8A90C9931A84}" type="datetimeFigureOut">
              <a:rPr lang="fa-IR" smtClean="0"/>
              <a:pPr/>
              <a:t>1444/08/06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89C86-FCA5-4A6A-981A-BD710D2B14A5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532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17923" y="2420888"/>
            <a:ext cx="9361040" cy="4032448"/>
          </a:xfrm>
          <a:prstGeom prst="roundRect">
            <a:avLst>
              <a:gd name="adj" fmla="val 5051"/>
            </a:avLst>
          </a:prstGeom>
          <a:solidFill>
            <a:srgbClr val="FFFFFF">
              <a:alpha val="94000"/>
            </a:srgbClr>
          </a:solidFill>
          <a:ln w="25400">
            <a:solidFill>
              <a:schemeClr val="bg2">
                <a:lumMod val="5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a-IR" sz="22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مقدمه:</a:t>
            </a:r>
            <a:r>
              <a:rPr lang="fa-IR" sz="2200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 (شامل کليات، دلايل منطقي، تاريخچه و زمينه هاي موجود براي ايجاد رشته)</a:t>
            </a:r>
          </a:p>
          <a:p>
            <a:endParaRPr lang="fa-IR" sz="2400" dirty="0" smtClean="0">
              <a:ln>
                <a:solidFill>
                  <a:sysClr val="windowText" lastClr="000000"/>
                </a:solidFill>
              </a:ln>
              <a:cs typeface="B Nazanin" panose="00000400000000000000" pitchFamily="2" charset="-78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560512" y="260648"/>
            <a:ext cx="874787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باسمه تعالي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ctr" defTabSz="914400" rtl="1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دستور العمل تهيه گزارش توجيهي براي ايجاد رشته هاي جديد در دانشگاه‏ها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ctr" defTabSz="914400" rtl="1" eaLnBrk="0" fontAlgn="base" latinLnBrk="0" hangingPunct="0"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مصوب جلسه 409 مورخ 1379/12/14 شوراي عالي برنامه‏ريزي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9931" y="1378812"/>
            <a:ext cx="9289032" cy="923330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b="1" dirty="0" smtClean="0"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گزارش توجيهي براي ايجاد رشته</a:t>
            </a:r>
            <a:endParaRPr lang="fa-IR" dirty="0" smtClean="0"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    دانشکده/ پژوهشکده:                                                                                                      گروه: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054" y="279232"/>
            <a:ext cx="992039" cy="989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524200"/>
              </p:ext>
            </p:extLst>
          </p:nvPr>
        </p:nvGraphicFramePr>
        <p:xfrm>
          <a:off x="416496" y="2348881"/>
          <a:ext cx="9145016" cy="3903698"/>
        </p:xfrm>
        <a:graphic>
          <a:graphicData uri="http://schemas.openxmlformats.org/drawingml/2006/table">
            <a:tbl>
              <a:tblPr rtl="1"/>
              <a:tblGrid>
                <a:gridCol w="1298915"/>
                <a:gridCol w="816305"/>
                <a:gridCol w="890502"/>
                <a:gridCol w="1137044"/>
                <a:gridCol w="1137044"/>
                <a:gridCol w="1232586"/>
                <a:gridCol w="524644"/>
                <a:gridCol w="790024"/>
                <a:gridCol w="738188"/>
                <a:gridCol w="579764"/>
              </a:tblGrid>
              <a:tr h="318553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رشته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سال شروع دوره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مقطع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تحصيلي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</a:t>
                      </a:r>
                      <a:r>
                        <a:rPr lang="fa-IR" sz="14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دانشجویان ورودی سال جدید</a:t>
                      </a:r>
                      <a:endParaRPr lang="en-US" sz="14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کل دانشجويان فعال</a:t>
                      </a:r>
                      <a:endParaRPr lang="en-US" sz="14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فارغ‏التحصیلان</a:t>
                      </a:r>
                      <a:endParaRPr lang="en-US" sz="14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كادر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هيآت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علمي تمام وقت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395190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مربي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استاديار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دانشيار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استاد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637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84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84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جمع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288253" y="1938318"/>
            <a:ext cx="63017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a-I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الف – اطلاعات مربوط به رشته‏هاي موجود </a:t>
            </a:r>
            <a:r>
              <a:rPr lang="fa-IR" sz="1600" b="1" dirty="0" smtClean="0"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در دانشکده (مرتبط </a:t>
            </a:r>
            <a:r>
              <a:rPr lang="fa-IR" sz="1600" b="1" dirty="0"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با رشته مورد درخواست) : </a:t>
            </a:r>
            <a:endParaRPr kumimoji="0" lang="fa-I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7485429" y="1607306"/>
            <a:ext cx="20040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نام رشته مورد درخواست: </a:t>
            </a:r>
            <a:endParaRPr kumimoji="0" lang="fa-I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8453082" y="1268198"/>
            <a:ext cx="103586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نام دانشگاه:</a:t>
            </a:r>
            <a:endParaRPr kumimoji="0" lang="fa-I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218230" y="765864"/>
            <a:ext cx="36599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فرم درخواست ايجاد رشته‏هاي تحصيلي</a:t>
            </a:r>
            <a:endParaRPr kumimoji="0" lang="fa-IR" sz="2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536" y="620688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b="1" dirty="0" smtClean="0">
                <a:cs typeface="B Nazanin" panose="00000400000000000000" pitchFamily="2" charset="-78"/>
              </a:rPr>
              <a:t>ب – امكانات آموزشي موجود دانشكده/پژوهشکده يا گروه آموزشي متقاضي اجراي دوره : </a:t>
            </a:r>
          </a:p>
          <a:p>
            <a:endParaRPr lang="fa-IR" b="1" dirty="0">
              <a:cs typeface="B Nazanin" panose="00000400000000000000" pitchFamily="2" charset="-78"/>
            </a:endParaRPr>
          </a:p>
          <a:p>
            <a:r>
              <a:rPr lang="fa-IR" dirty="0" smtClean="0">
                <a:cs typeface="B Nazanin" panose="00000400000000000000" pitchFamily="2" charset="-78"/>
              </a:rPr>
              <a:t>دانشکده/ پژوهشکده امکانات زیر را برای رشته درخواستی در اختیار دارد   </a:t>
            </a:r>
            <a:r>
              <a:rPr lang="fa-IR" dirty="0" smtClean="0">
                <a:cs typeface="B Nazanin" panose="00000400000000000000" pitchFamily="2" charset="-78"/>
                <a:sym typeface="Wingdings"/>
              </a:rPr>
              <a:t></a:t>
            </a:r>
            <a:endParaRPr lang="fa-IR" dirty="0">
              <a:cs typeface="B Nazanin" panose="00000400000000000000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862819"/>
              </p:ext>
            </p:extLst>
          </p:nvPr>
        </p:nvGraphicFramePr>
        <p:xfrm>
          <a:off x="1712640" y="1614848"/>
          <a:ext cx="6289795" cy="4118720"/>
        </p:xfrm>
        <a:graphic>
          <a:graphicData uri="http://schemas.openxmlformats.org/drawingml/2006/table">
            <a:tbl>
              <a:tblPr rtl="1"/>
              <a:tblGrid>
                <a:gridCol w="1257959"/>
                <a:gridCol w="1257959"/>
                <a:gridCol w="1257959"/>
                <a:gridCol w="1257959"/>
                <a:gridCol w="1257959"/>
              </a:tblGrid>
              <a:tr h="72008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آزمايشگاه (تعداد)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كارگاه (تعداد)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سایت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کتابخانه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ساير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موارد (با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ذكر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نام)</a:t>
                      </a:r>
                      <a:endParaRPr lang="en-US" sz="16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631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16496" y="6021288"/>
            <a:ext cx="8769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a-IR" b="1" dirty="0" smtClean="0">
                <a:latin typeface="Arial" pitchFamily="34" charset="0"/>
                <a:ea typeface="Times New Roman" pitchFamily="18" charset="0"/>
                <a:cs typeface="B Mitra" pitchFamily="2" charset="-78"/>
              </a:rPr>
              <a:t>توجه: امكانات آموزشي اختصاصي رشته مورد درخواست را مشخص نمائيد.</a:t>
            </a:r>
            <a:endParaRPr lang="fa-IR" dirty="0" smtClean="0">
              <a:latin typeface="Arial" pitchFamily="34" charset="0"/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592176" y="548680"/>
            <a:ext cx="2160240" cy="43204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fa-I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994529" y="476672"/>
            <a:ext cx="27109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جمعيت كل دانشجويي</a:t>
            </a:r>
            <a:r>
              <a:rPr kumimoji="0" lang="fa-I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 واحد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: </a:t>
            </a: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136267"/>
              </p:ext>
            </p:extLst>
          </p:nvPr>
        </p:nvGraphicFramePr>
        <p:xfrm>
          <a:off x="682949" y="1471366"/>
          <a:ext cx="8518523" cy="4045866"/>
        </p:xfrm>
        <a:graphic>
          <a:graphicData uri="http://schemas.openxmlformats.org/drawingml/2006/table">
            <a:tbl>
              <a:tblPr rtl="1"/>
              <a:tblGrid>
                <a:gridCol w="4443030"/>
                <a:gridCol w="1179110"/>
                <a:gridCol w="1820054"/>
                <a:gridCol w="1076329"/>
              </a:tblGrid>
              <a:tr h="148592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شاخص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واحد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کل دانشجو دانشکده/پژوهشکده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استاد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دانشجوي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(کارشناسی، کارشناسی‏ارشد و دکتری)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هيات علمي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هيات علمي استاديار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بالاتر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دانشجوی کارشناسی به هیأت علمی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کارشناسی‏ارشد به هیأت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دکتری به هیأت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هيات علمي استاديار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بالاتر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تعداد رشته ها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71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زير بناي آموزشي موجود به جمعيت دانشجويي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457291" y="6502737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600" dirty="0" smtClean="0">
                <a:cs typeface="B Nazanin" panose="00000400000000000000" pitchFamily="2" charset="-78"/>
              </a:rPr>
              <a:t>منظور از واحد دانشکده یا پژوهشکده است.</a:t>
            </a:r>
            <a:endParaRPr lang="en-US" sz="16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232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160913" y="260648"/>
            <a:ext cx="2160240" cy="43204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375351" y="260648"/>
            <a:ext cx="32255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جمعيت كل دانشجويي</a:t>
            </a:r>
            <a:r>
              <a:rPr kumimoji="0" lang="fa-IR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 گروه علمی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: </a:t>
            </a: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886811"/>
              </p:ext>
            </p:extLst>
          </p:nvPr>
        </p:nvGraphicFramePr>
        <p:xfrm>
          <a:off x="560513" y="1628800"/>
          <a:ext cx="9217024" cy="3600402"/>
        </p:xfrm>
        <a:graphic>
          <a:graphicData uri="http://schemas.openxmlformats.org/drawingml/2006/table">
            <a:tbl>
              <a:tblPr rtl="1"/>
              <a:tblGrid>
                <a:gridCol w="4801282"/>
                <a:gridCol w="1024788"/>
                <a:gridCol w="2266945"/>
                <a:gridCol w="1124009"/>
              </a:tblGrid>
              <a:tr h="364244"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شاخص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گروه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2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کل دانشجویان گروه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استاد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8486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دانشجوي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(کارشناسی، کارشناسی‏ارشد و دکتری)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هيات علمي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هيأت </a:t>
                      </a: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علمي استاديار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بالاتر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دانشجوی کارشناسی به هیأت علمی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کارشناسی‏ارشد به هیأت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دکتری به هیأت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08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350821"/>
              </p:ext>
            </p:extLst>
          </p:nvPr>
        </p:nvGraphicFramePr>
        <p:xfrm>
          <a:off x="155788" y="1556792"/>
          <a:ext cx="9549740" cy="3800358"/>
        </p:xfrm>
        <a:graphic>
          <a:graphicData uri="http://schemas.openxmlformats.org/drawingml/2006/table">
            <a:tbl>
              <a:tblPr rtl="1"/>
              <a:tblGrid>
                <a:gridCol w="1521846"/>
                <a:gridCol w="3759518"/>
                <a:gridCol w="1706111"/>
                <a:gridCol w="1363079"/>
                <a:gridCol w="1199186"/>
              </a:tblGrid>
              <a:tr h="585216"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شاخص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کل دانشجویان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تعداد دانشجویان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هر </a:t>
                      </a:r>
                      <a:r>
                        <a:rPr lang="fa-IR" sz="16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دوره*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دانشکده/پژوهشکده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دانشجوی کارشناسی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کارشناسی‏ارشد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دکتری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rowSpan="3"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گروه علمی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دانشجوی کارشناسی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کارشناسی‏ارشد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857">
                <a:tc vMerge="1"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نسبت </a:t>
                      </a: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دانشجوی دکتری به کل دانشجویان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6459" marR="464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25008" y="620688"/>
            <a:ext cx="4608512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fa-IR" b="1" dirty="0">
                <a:latin typeface="Times New Roman"/>
                <a:ea typeface="Times New Roman"/>
                <a:cs typeface="B Nazanin" panose="00000400000000000000" pitchFamily="2" charset="-78"/>
              </a:rPr>
              <a:t>نسبت </a:t>
            </a:r>
            <a:r>
              <a:rPr lang="fa-IR" b="1" dirty="0" smtClean="0">
                <a:latin typeface="Times New Roman"/>
                <a:ea typeface="Times New Roman"/>
                <a:cs typeface="B Nazanin" panose="00000400000000000000" pitchFamily="2" charset="-78"/>
              </a:rPr>
              <a:t>دانشجوی هردوره به </a:t>
            </a:r>
            <a:r>
              <a:rPr lang="fa-IR" b="1" dirty="0">
                <a:latin typeface="Times New Roman"/>
                <a:ea typeface="Times New Roman"/>
                <a:cs typeface="B Nazanin" panose="00000400000000000000" pitchFamily="2" charset="-78"/>
              </a:rPr>
              <a:t>کل دانشجویان</a:t>
            </a:r>
            <a:endParaRPr lang="en-US" b="1" dirty="0">
              <a:latin typeface="Times New Roman"/>
              <a:ea typeface="Times New Roman"/>
              <a:cs typeface="B Nazanin" panose="0000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0840" y="5762446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>
                <a:cs typeface="B Nazanin" panose="00000400000000000000" pitchFamily="2" charset="-78"/>
              </a:rPr>
              <a:t>*منظوراز دوره، دوره‏های کارشناسی، کارشناسی‏ارشد و دکتری می‏باشد.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805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85248" y="868650"/>
            <a:ext cx="237626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b="1" dirty="0" smtClean="0">
                <a:cs typeface="B Mitra" pitchFamily="2" charset="-78"/>
              </a:rPr>
              <a:t>صورتجلسه شورای گروه در دانشکده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4768" y="404664"/>
            <a:ext cx="68407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b="1" dirty="0" smtClean="0">
                <a:cs typeface="B Mitra" pitchFamily="2" charset="-78"/>
              </a:rPr>
              <a:t>صورتجلسه شورای آموزشی دانشکده/پژوهشکده</a:t>
            </a:r>
            <a:endParaRPr lang="fa-IR" sz="2000" b="1" dirty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504" y="1556792"/>
            <a:ext cx="8915400" cy="1143000"/>
          </a:xfrm>
        </p:spPr>
        <p:txBody>
          <a:bodyPr>
            <a:noAutofit/>
          </a:bodyPr>
          <a:lstStyle/>
          <a:p>
            <a:pPr rtl="1"/>
            <a:r>
              <a:rPr lang="fa-IR" sz="2000" b="1" dirty="0" smtClean="0">
                <a:cs typeface="B Mitra" panose="00000400000000000000" pitchFamily="2" charset="-78"/>
              </a:rPr>
              <a:t>لطفا صفحه اول برنامه درسی مصوب به همراه جداول دروس </a:t>
            </a:r>
            <a:r>
              <a:rPr lang="en-US" sz="2000" b="1" dirty="0">
                <a:cs typeface="B Mitra" panose="00000400000000000000" pitchFamily="2" charset="-78"/>
              </a:rPr>
              <a:t/>
            </a:r>
            <a:br>
              <a:rPr lang="en-US" sz="2000" b="1" dirty="0">
                <a:cs typeface="B Mitra" panose="00000400000000000000" pitchFamily="2" charset="-78"/>
              </a:rPr>
            </a:br>
            <a:r>
              <a:rPr lang="fa-IR" sz="2000" b="1" dirty="0" smtClean="0">
                <a:cs typeface="B Mitra" panose="00000400000000000000" pitchFamily="2" charset="-78"/>
              </a:rPr>
              <a:t>گذاشته شود</a:t>
            </a:r>
            <a:br>
              <a:rPr lang="fa-IR" sz="2000" b="1" dirty="0" smtClean="0">
                <a:cs typeface="B Mitra" panose="00000400000000000000" pitchFamily="2" charset="-78"/>
              </a:rPr>
            </a:br>
            <a:r>
              <a:rPr lang="fa-IR" sz="2000" b="1" dirty="0" smtClean="0">
                <a:cs typeface="B Mitra" panose="00000400000000000000" pitchFamily="2" charset="-78"/>
              </a:rPr>
              <a:t/>
            </a:r>
            <a:br>
              <a:rPr lang="fa-IR" sz="2000" b="1" dirty="0" smtClean="0">
                <a:cs typeface="B Mitra" panose="00000400000000000000" pitchFamily="2" charset="-78"/>
              </a:rPr>
            </a:br>
            <a:r>
              <a:rPr lang="en-US" sz="2000" b="1" dirty="0" smtClean="0">
                <a:cs typeface="B Mitra" panose="00000400000000000000" pitchFamily="2" charset="-78"/>
              </a:rPr>
              <a:t/>
            </a:r>
            <a:br>
              <a:rPr lang="en-US" sz="2000" b="1" dirty="0" smtClean="0">
                <a:cs typeface="B Mitra" panose="00000400000000000000" pitchFamily="2" charset="-78"/>
              </a:rPr>
            </a:br>
            <a:r>
              <a:rPr lang="fa-IR" sz="2000" b="1" dirty="0" smtClean="0">
                <a:cs typeface="B Mitra" panose="00000400000000000000" pitchFamily="2" charset="-78"/>
              </a:rPr>
              <a:t>درصورتیکه درخواست ایجاد رشته دارای سرفصل مصوب نمی‌باشد نیاز است دانشکده فرم </a:t>
            </a:r>
            <a:r>
              <a:rPr lang="en-US" sz="2000" b="1" dirty="0" smtClean="0">
                <a:cs typeface="B Mitra" panose="00000400000000000000" pitchFamily="2" charset="-78"/>
              </a:rPr>
              <a:t>b</a:t>
            </a:r>
            <a:r>
              <a:rPr lang="fa-IR" sz="2000" b="1" dirty="0" smtClean="0">
                <a:cs typeface="B Mitra" panose="00000400000000000000" pitchFamily="2" charset="-78"/>
              </a:rPr>
              <a:t>موجود در سایت مدیریت برنامه‌ریزی و ارزیابی دانشگاه(شیوه‌نامه و تدوین سرفصل جدید) را در قالب فایل </a:t>
            </a:r>
            <a:r>
              <a:rPr lang="en-US" sz="2000" b="1" dirty="0" smtClean="0">
                <a:cs typeface="B Mitra" panose="00000400000000000000" pitchFamily="2" charset="-78"/>
              </a:rPr>
              <a:t>word </a:t>
            </a:r>
            <a:r>
              <a:rPr lang="fa-IR" sz="2000" b="1" dirty="0" smtClean="0">
                <a:cs typeface="B Mitra" panose="00000400000000000000" pitchFamily="2" charset="-78"/>
              </a:rPr>
              <a:t>به همراه پاورپوینت فعلی ارسال نمایند.</a:t>
            </a:r>
            <a:endParaRPr lang="en-US" sz="2000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7724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60512" y="872426"/>
            <a:ext cx="9001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2- مشخصات کلي: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عنوان رشته: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گرايش: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دوره تحصيلي: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بين رشته‏اي (نام رشته‌ها):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چند</a:t>
            </a:r>
            <a:r>
              <a:rPr kumimoji="0" lang="fa-IR" sz="2000" b="1" i="0" u="none" strike="noStrike" cap="none" normalizeH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 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رشته‏اي (نام رشته‌ها):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2520" y="862255"/>
            <a:ext cx="9073008" cy="5793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105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همپوشاني رشته با ساير رشته‏هاي مشابه: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زمينه تخصصي دانشجو براي ورود به رشته: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44488" y="620688"/>
            <a:ext cx="928903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  <a:ea typeface="Times New Roman" pitchFamily="18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3- تعريف و هدف رشته: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endParaRPr lang="en-US" sz="2000" dirty="0">
              <a:solidFill>
                <a:schemeClr val="bg2">
                  <a:lumMod val="10000"/>
                </a:schemeClr>
              </a:solidFill>
              <a:cs typeface="B Nazanin" panose="00000400000000000000" pitchFamily="2" charset="-78"/>
            </a:endParaRPr>
          </a:p>
          <a:p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4- </a:t>
            </a:r>
            <a:r>
              <a:rPr lang="fa-IR" sz="2000" b="1" dirty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ضرورت ايجاد رشته از نظر </a:t>
            </a: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پاسخ گويي </a:t>
            </a:r>
            <a:r>
              <a:rPr lang="fa-IR" sz="2000" b="1" dirty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به نيازهاي ملي و </a:t>
            </a: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منطقه‏اي </a:t>
            </a:r>
            <a:r>
              <a:rPr lang="fa-IR" sz="2000" b="1" dirty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و همگامي با تحولات علمي روز</a:t>
            </a: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cs typeface="B Nazanin" panose="00000400000000000000" pitchFamily="2" charset="-78"/>
              </a:rPr>
              <a:t>:</a:t>
            </a:r>
          </a:p>
          <a:p>
            <a:endParaRPr lang="fa-IR" sz="2800" b="1" dirty="0" smtClean="0">
              <a:solidFill>
                <a:schemeClr val="bg1"/>
              </a:solidFill>
              <a:latin typeface="Arial" pitchFamily="34" charset="0"/>
              <a:cs typeface="B Nazanin" pitchFamily="2" charset="-78"/>
            </a:endParaRPr>
          </a:p>
          <a:p>
            <a:endParaRPr lang="fa-IR" sz="2800" b="1" dirty="0" smtClean="0">
              <a:solidFill>
                <a:schemeClr val="bg1"/>
              </a:solidFill>
              <a:latin typeface="Arial" pitchFamily="34" charset="0"/>
              <a:cs typeface="B Nazanin" pitchFamily="2" charset="-78"/>
            </a:endParaRPr>
          </a:p>
          <a:p>
            <a:endParaRPr lang="fa-IR" sz="2800" b="1" dirty="0" smtClean="0">
              <a:solidFill>
                <a:schemeClr val="bg1"/>
              </a:solidFill>
              <a:latin typeface="Arial" pitchFamily="34" charset="0"/>
              <a:cs typeface="B Nazanin" pitchFamily="2" charset="-78"/>
            </a:endParaRPr>
          </a:p>
          <a:p>
            <a:endParaRPr lang="fa-IR" sz="2800" b="1" dirty="0">
              <a:solidFill>
                <a:schemeClr val="bg1"/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>
              <a:solidFill>
                <a:schemeClr val="bg1"/>
              </a:solidFill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8664" y="940658"/>
            <a:ext cx="7761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5- توانايي‏ها و مهارت‏هاي دانش آموختگان رشته: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44488" y="724059"/>
            <a:ext cx="9361040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B Nazanin" panose="00000400000000000000" pitchFamily="2" charset="-78"/>
              </a:rPr>
              <a:t>6 - </a:t>
            </a:r>
            <a:r>
              <a:rPr lang="fa-IR" sz="2000" dirty="0">
                <a:cs typeface="B Nazanin" panose="00000400000000000000" pitchFamily="2" charset="-78"/>
              </a:rPr>
              <a:t> </a:t>
            </a:r>
            <a:r>
              <a:rPr lang="fa-IR" sz="2000" b="1" dirty="0" smtClean="0">
                <a:cs typeface="B Nazanin" panose="00000400000000000000" pitchFamily="2" charset="-78"/>
              </a:rPr>
              <a:t>شرايط </a:t>
            </a:r>
            <a:r>
              <a:rPr lang="fa-IR" sz="2000" b="1" dirty="0">
                <a:cs typeface="B Nazanin" panose="00000400000000000000" pitchFamily="2" charset="-78"/>
              </a:rPr>
              <a:t>لازم براي اجراي رشته: </a:t>
            </a:r>
            <a:r>
              <a:rPr lang="fa-IR" sz="2000" dirty="0">
                <a:cs typeface="B Nazanin" panose="00000400000000000000" pitchFamily="2" charset="-78"/>
              </a:rPr>
              <a:t>[شامل امکانات، تجهيزات مورد نياز (نيروي انساني، تخصص و مراتب هيأت علمي</a:t>
            </a:r>
            <a:r>
              <a:rPr lang="fa-IR" sz="2000" dirty="0" smtClean="0">
                <a:cs typeface="B Nazanin" panose="00000400000000000000" pitchFamily="2" charset="-78"/>
              </a:rPr>
              <a:t>)]</a:t>
            </a:r>
          </a:p>
          <a:p>
            <a:endParaRPr lang="fa-IR" sz="1050" dirty="0" smtClean="0">
              <a:cs typeface="B Nazanin" panose="00000400000000000000" pitchFamily="2" charset="-78"/>
            </a:endParaRPr>
          </a:p>
          <a:p>
            <a:r>
              <a:rPr lang="fa-IR" sz="2000" dirty="0" smtClean="0">
                <a:cs typeface="B Nazanin" panose="00000400000000000000" pitchFamily="2" charset="-78"/>
              </a:rPr>
              <a:t>الف</a:t>
            </a:r>
            <a:r>
              <a:rPr lang="fa-IR" sz="2000" dirty="0">
                <a:cs typeface="B Nazanin" panose="00000400000000000000" pitchFamily="2" charset="-78"/>
              </a:rPr>
              <a:t>) اعضاي هيأت علمي تمام وقت رسمي و پيماني گروه </a:t>
            </a:r>
            <a:r>
              <a:rPr lang="fa-IR" sz="2000" dirty="0" smtClean="0">
                <a:cs typeface="B Nazanin" panose="00000400000000000000" pitchFamily="2" charset="-78"/>
              </a:rPr>
              <a:t>................ </a:t>
            </a:r>
            <a:r>
              <a:rPr lang="fa-IR" sz="2000" dirty="0">
                <a:cs typeface="B Nazanin" panose="00000400000000000000" pitchFamily="2" charset="-78"/>
              </a:rPr>
              <a:t>دانشگاه </a:t>
            </a:r>
            <a:r>
              <a:rPr lang="fa-IR" sz="2000" dirty="0" smtClean="0">
                <a:cs typeface="B Nazanin" panose="00000400000000000000" pitchFamily="2" charset="-78"/>
              </a:rPr>
              <a:t>...........</a:t>
            </a: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982296"/>
              </p:ext>
            </p:extLst>
          </p:nvPr>
        </p:nvGraphicFramePr>
        <p:xfrm>
          <a:off x="115764" y="1875833"/>
          <a:ext cx="9633523" cy="4605372"/>
        </p:xfrm>
        <a:graphic>
          <a:graphicData uri="http://schemas.openxmlformats.org/drawingml/2006/table">
            <a:tbl>
              <a:tblPr rtl="1"/>
              <a:tblGrid>
                <a:gridCol w="445738"/>
                <a:gridCol w="1419611"/>
                <a:gridCol w="884841"/>
                <a:gridCol w="884841"/>
                <a:gridCol w="995447"/>
                <a:gridCol w="995447"/>
                <a:gridCol w="1167338"/>
                <a:gridCol w="959971"/>
                <a:gridCol w="774237"/>
                <a:gridCol w="553026"/>
                <a:gridCol w="553026"/>
              </a:tblGrid>
              <a:tr h="365460">
                <a:tc rowSpan="2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ردیف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</a:t>
                      </a: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</a:t>
                      </a: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خانوادگي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کادر هيأت علمي موجود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اطلاعات مربوط </a:t>
                      </a: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آخرين </a:t>
                      </a: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مدرک </a:t>
                      </a: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</a:t>
                      </a:r>
                      <a:r>
                        <a:rPr lang="fa-IR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رشتـه تحصيلي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گروه آموزشي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مرتبه دانشگاهي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وضعيت استخدامي</a:t>
                      </a:r>
                      <a:endParaRPr lang="en-US" sz="1600" b="1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نوع خدمت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631643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مدرک تحصيلي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سال اخذ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محل اخذ (کشور)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رشته تحصيلي (تخصص)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تمام وقت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نيمه وقت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49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11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9926" marR="699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924145"/>
              </p:ext>
            </p:extLst>
          </p:nvPr>
        </p:nvGraphicFramePr>
        <p:xfrm>
          <a:off x="200471" y="1318164"/>
          <a:ext cx="9505057" cy="4945638"/>
        </p:xfrm>
        <a:graphic>
          <a:graphicData uri="http://schemas.openxmlformats.org/drawingml/2006/table">
            <a:tbl>
              <a:tblPr rtl="1"/>
              <a:tblGrid>
                <a:gridCol w="829689"/>
                <a:gridCol w="2014535"/>
                <a:gridCol w="1060783"/>
                <a:gridCol w="1060783"/>
                <a:gridCol w="1193381"/>
                <a:gridCol w="1193381"/>
                <a:gridCol w="1086044"/>
                <a:gridCol w="1066461"/>
              </a:tblGrid>
              <a:tr h="712014">
                <a:tc rowSpan="2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رديف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</a:t>
                      </a: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</a:t>
                      </a: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خانوادگي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کادر هيأت علمي موجود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اطلاعات مربوط </a:t>
                      </a: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به آخرين </a:t>
                      </a: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مدرک </a:t>
                      </a: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 </a:t>
                      </a: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رشـتـه تحصيـلي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مرتبه </a:t>
                      </a: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دانشگاهي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دانشگاه محل خدمت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8742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مدرک تحصيلي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سال </a:t>
                      </a: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اخذ 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محل اخذ </a:t>
                      </a: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(کشور</a:t>
                      </a: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)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رشته تحصيلي (تخصص)</a:t>
                      </a:r>
                      <a:endParaRPr lang="en-US" sz="17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74295" marR="74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692187" y="796642"/>
            <a:ext cx="80133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ب) اعضاي هيأت علمي که با گروه همکاري خواهند داشت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307046" y="836712"/>
            <a:ext cx="91185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41129" tIns="45720" rIns="758586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fa-IR" sz="2000" b="1" dirty="0" smtClean="0"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- </a:t>
            </a:r>
            <a:r>
              <a:rPr kumimoji="0" lang="fa-IR" sz="20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B Nazanin" panose="00000400000000000000" pitchFamily="2" charset="-78"/>
              </a:rPr>
              <a:t>شرايط و قابليت‏هاي لازم براي پذيرش دانشجو:</a:t>
            </a:r>
            <a:endParaRPr kumimoji="0" lang="fa-I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357731"/>
              </p:ext>
            </p:extLst>
          </p:nvPr>
        </p:nvGraphicFramePr>
        <p:xfrm>
          <a:off x="168429" y="764704"/>
          <a:ext cx="9609107" cy="5322298"/>
        </p:xfrm>
        <a:graphic>
          <a:graphicData uri="http://schemas.openxmlformats.org/drawingml/2006/table">
            <a:tbl>
              <a:tblPr rtl="1"/>
              <a:tblGrid>
                <a:gridCol w="312497"/>
                <a:gridCol w="1153911"/>
                <a:gridCol w="382778"/>
                <a:gridCol w="486193"/>
                <a:gridCol w="611831"/>
                <a:gridCol w="739532"/>
                <a:gridCol w="1114440"/>
                <a:gridCol w="742960"/>
                <a:gridCol w="915556"/>
                <a:gridCol w="739532"/>
                <a:gridCol w="1332756"/>
                <a:gridCol w="1077121"/>
              </a:tblGrid>
              <a:tr h="518313">
                <a:tc rowSpan="3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رديف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5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و </a:t>
                      </a:r>
                      <a:endParaRPr lang="fa-IR" sz="15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5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نام خانوادگي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5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كادر </a:t>
                      </a:r>
                      <a:r>
                        <a:rPr lang="fa-IR" sz="15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هيات علمي موجود</a:t>
                      </a:r>
                      <a:endParaRPr lang="en-US" sz="15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اطلاعات مربوط به مدرك و رشته تخصصي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مرتبه دانشگاهی</a:t>
                      </a:r>
                      <a:endParaRPr lang="en-US" sz="14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وضعيت استخدامي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نوع خدمت</a:t>
                      </a:r>
                      <a:endParaRPr lang="en-US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استاد راهنمای پایان‏نامه کارشناسی‏ارشد در دست انجام (تعداد)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استاد راهنمای رساله</a:t>
                      </a:r>
                      <a:r>
                        <a:rPr lang="fa-IR" sz="1600" b="1" baseline="0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 دکتری در دست انجام (تعداد)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53587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آخرين مدرك تحصيلي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سال اخذ آخرين مدرك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محل اخذ آخرين مدرك </a:t>
                      </a:r>
                      <a:endParaRPr lang="fa-IR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(كشور)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آخرين رشته تحصيلي </a:t>
                      </a:r>
                      <a:endParaRPr lang="fa-IR" sz="1600" b="1" dirty="0" smtClean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550" b="1" dirty="0" smtClean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(تخصصي)</a:t>
                      </a:r>
                      <a:endParaRPr lang="en-US" sz="155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Mitra" pitchFamily="2" charset="-78"/>
                      </a:endParaRPr>
                    </a:p>
                  </a:txBody>
                  <a:tcPr marL="42670" marR="426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Mitra" pitchFamily="2" charset="-78"/>
                      </a:endParaRPr>
                    </a:p>
                  </a:txBody>
                  <a:tcPr marL="42670" marR="426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B Mitra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313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دكتري 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600" b="1" dirty="0">
                          <a:latin typeface="Times New Roman"/>
                          <a:ea typeface="Times New Roman"/>
                          <a:cs typeface="B Nazanin" panose="00000400000000000000" pitchFamily="2" charset="-78"/>
                        </a:rPr>
                        <a:t>ساير</a:t>
                      </a:r>
                      <a:endParaRPr lang="en-US" sz="1600" b="1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0" indent="0"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2400" dirty="0"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42670" marR="4267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687922" y="204029"/>
            <a:ext cx="63305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a-IR" b="1" dirty="0">
                <a:latin typeface="Arial" pitchFamily="34" charset="0"/>
                <a:ea typeface="Times New Roman" pitchFamily="18" charset="0"/>
                <a:cs typeface="B Mitra" pitchFamily="2" charset="-78"/>
              </a:rPr>
              <a:t>اعضاي هيات علمي مربوط به رشته مورد درخواست در جدول </a:t>
            </a:r>
            <a:r>
              <a:rPr lang="fa-IR" b="1" dirty="0" smtClean="0">
                <a:latin typeface="Arial" pitchFamily="34" charset="0"/>
                <a:ea typeface="Times New Roman" pitchFamily="18" charset="0"/>
                <a:cs typeface="B Mitra" pitchFamily="2" charset="-78"/>
              </a:rPr>
              <a:t>ذیل مشخص شوند</a:t>
            </a:r>
            <a:endParaRPr lang="fa-IR" b="1" dirty="0">
              <a:latin typeface="Arial" pitchFamily="34" charset="0"/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386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پرونده" ma:contentTypeID="0x0101001E0C742A6A97A348812EED86287F4CFD" ma:contentTypeVersion="1" ma:contentTypeDescription="یک سند جدید ایجاد کنید." ma:contentTypeScope="" ma:versionID="0b7806f5921bfe39f4b0ccb4c33386b2">
  <xsd:schema xmlns:xsd="http://www.w3.org/2001/XMLSchema" xmlns:xs="http://www.w3.org/2001/XMLSchema" xmlns:p="http://schemas.microsoft.com/office/2006/metadata/properties" xmlns:ns1="http://schemas.microsoft.com/sharepoint/v3" xmlns:ns2="d2289274-6128-4816-ae07-41a25b982335" targetNamespace="http://schemas.microsoft.com/office/2006/metadata/properties" ma:root="true" ma:fieldsID="743fb070bdc29b388662eb9608e4fcc7" ns1:_="" ns2:_="">
    <xsd:import namespace="http://schemas.microsoft.com/sharepoint/v3"/>
    <xsd:import namespace="d2289274-6128-4816-ae07-41a25b98233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تاریخ شروع زمان بندی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تاریخ اتمام زمان بندی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289274-6128-4816-ae07-41a25b982335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مقدار شناسه سند" ma:description="مقدار شناسه سند تعیین شده برای این آیتم." ma:internalName="_dlc_DocId" ma:readOnly="true">
      <xsd:simpleType>
        <xsd:restriction base="dms:Text"/>
      </xsd:simpleType>
    </xsd:element>
    <xsd:element name="_dlc_DocIdUrl" ma:index="11" nillable="true" ma:displayName="شناسه سند" ma:description="پیوند دائمی به این سند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محتویات"/>
        <xsd:element ref="dc:title" minOccurs="0" maxOccurs="1" ma:index="4" ma:displayName="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d2289274-6128-4816-ae07-41a25b982335">5VXMWDDNTVKU-26-369</_dlc_DocId>
    <_dlc_DocIdUrl xmlns="d2289274-6128-4816-ae07-41a25b982335">
      <Url>http://www.sbu.ac.ir/Adj/EDUVP/plan/_layouts/DocIdRedir.aspx?ID=5VXMWDDNTVKU-26-369</Url>
      <Description>5VXMWDDNTVKU-26-369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597B08-27C4-4180-82B6-4E68A87C12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2289274-6128-4816-ae07-41a25b9823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C55782-55B1-4177-83CE-BB568350C2C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C1D6485-DB89-4B23-90B9-FAD2F85A3E4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2289274-6128-4816-ae07-41a25b982335"/>
  </ds:schemaRefs>
</ds:datastoreItem>
</file>

<file path=customXml/itemProps4.xml><?xml version="1.0" encoding="utf-8"?>
<ds:datastoreItem xmlns:ds="http://schemas.openxmlformats.org/officeDocument/2006/customXml" ds:itemID="{98B1EA86-7EF8-4E96-A095-971CBC7E82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</TotalTime>
  <Words>689</Words>
  <Application>Microsoft Office PowerPoint</Application>
  <PresentationFormat>A4 Paper (210x297 mm)</PresentationFormat>
  <Paragraphs>174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لطفا صفحه اول برنامه درسی مصوب به همراه جداول دروس  گذاشته شود   درصورتیکه درخواست ایجاد رشته دارای سرفصل مصوب نمی‌باشد نیاز است دانشکده فرم bموجود در سایت مدیریت برنامه‌ریزی و ارزیابی دانشگاه(شیوه‌نامه و تدوین سرفصل جدید) را در قالب فایل word به همراه پاورپوینت فعلی ارسال نمایند.</vt:lpstr>
    </vt:vector>
  </TitlesOfParts>
  <Company>PARANDCO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m.maghsodi</dc:creator>
  <cp:lastModifiedBy>مهدي مقصودي</cp:lastModifiedBy>
  <cp:revision>153</cp:revision>
  <dcterms:created xsi:type="dcterms:W3CDTF">2012-10-31T05:31:38Z</dcterms:created>
  <dcterms:modified xsi:type="dcterms:W3CDTF">2023-02-26T06:17:41Z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0x0101001E0C742A6A97A348812EED86287F4CFD</vt:lpwstr>
  </property>
  <property fmtid="{D5CDD505-2E9C-101B-9397-08002B2CF9AE}" pid="3" name="_dlc_DocIdItemGuid">
    <vt:lpwstr>a5a64229-be77-45b1-94ea-5c2ceab39d60</vt:lpwstr>
  </property>
</Properties>
</file>