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76" r:id="rId2"/>
    <p:sldId id="256" r:id="rId3"/>
    <p:sldId id="259" r:id="rId4"/>
    <p:sldId id="273" r:id="rId5"/>
    <p:sldId id="267" r:id="rId6"/>
    <p:sldId id="269" r:id="rId7"/>
    <p:sldId id="260" r:id="rId8"/>
    <p:sldId id="264" r:id="rId9"/>
    <p:sldId id="274" r:id="rId10"/>
  </p:sldIdLst>
  <p:sldSz cx="9144000" cy="6858000" type="screen4x3"/>
  <p:notesSz cx="7010400" cy="9236075"/>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79" autoAdjust="0"/>
    <p:restoredTop sz="94676" autoAdjust="0"/>
  </p:normalViewPr>
  <p:slideViewPr>
    <p:cSldViewPr>
      <p:cViewPr varScale="1">
        <p:scale>
          <a:sx n="85" d="100"/>
          <a:sy n="85" d="100"/>
        </p:scale>
        <p:origin x="-912"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A0A83B-1911-4C81-9071-9AE373C4EF53}" type="datetimeFigureOut">
              <a:rPr lang="fa-IR" smtClean="0"/>
              <a:t>09/02/1439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1AE77D2-2B65-454B-BDC1-CE82C5EE0117}" type="slidenum">
              <a:rPr lang="fa-IR" smtClean="0"/>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A0A83B-1911-4C81-9071-9AE373C4EF53}" type="datetimeFigureOut">
              <a:rPr lang="fa-IR" smtClean="0"/>
              <a:t>09/02/1439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1AE77D2-2B65-454B-BDC1-CE82C5EE0117}"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A0A83B-1911-4C81-9071-9AE373C4EF53}" type="datetimeFigureOut">
              <a:rPr lang="fa-IR" smtClean="0"/>
              <a:t>09/02/1439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1AE77D2-2B65-454B-BDC1-CE82C5EE0117}"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A0A83B-1911-4C81-9071-9AE373C4EF53}" type="datetimeFigureOut">
              <a:rPr lang="fa-IR" smtClean="0"/>
              <a:t>09/02/1439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1AE77D2-2B65-454B-BDC1-CE82C5EE0117}" type="slidenum">
              <a:rPr lang="fa-IR" smtClean="0"/>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A0A83B-1911-4C81-9071-9AE373C4EF53}" type="datetimeFigureOut">
              <a:rPr lang="fa-IR" smtClean="0"/>
              <a:t>09/02/1439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1AE77D2-2B65-454B-BDC1-CE82C5EE0117}" type="slidenum">
              <a:rPr lang="fa-IR" smtClean="0"/>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BA0A83B-1911-4C81-9071-9AE373C4EF53}" type="datetimeFigureOut">
              <a:rPr lang="fa-IR" smtClean="0"/>
              <a:t>09/02/1439</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1AE77D2-2B65-454B-BDC1-CE82C5EE0117}" type="slidenum">
              <a:rPr lang="fa-IR" smtClean="0"/>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A0A83B-1911-4C81-9071-9AE373C4EF53}" type="datetimeFigureOut">
              <a:rPr lang="fa-IR" smtClean="0"/>
              <a:t>09/02/1439</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21AE77D2-2B65-454B-BDC1-CE82C5EE0117}" type="slidenum">
              <a:rPr lang="fa-IR" smtClean="0"/>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A0A83B-1911-4C81-9071-9AE373C4EF53}" type="datetimeFigureOut">
              <a:rPr lang="fa-IR" smtClean="0"/>
              <a:t>09/02/1439</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21AE77D2-2B65-454B-BDC1-CE82C5EE0117}"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A0A83B-1911-4C81-9071-9AE373C4EF53}" type="datetimeFigureOut">
              <a:rPr lang="fa-IR" smtClean="0"/>
              <a:t>09/02/1439</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21AE77D2-2B65-454B-BDC1-CE82C5EE0117}"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A0A83B-1911-4C81-9071-9AE373C4EF53}" type="datetimeFigureOut">
              <a:rPr lang="fa-IR" smtClean="0"/>
              <a:t>09/02/1439</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1AE77D2-2B65-454B-BDC1-CE82C5EE0117}" type="slidenum">
              <a:rPr lang="fa-IR" smtClean="0"/>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A0A83B-1911-4C81-9071-9AE373C4EF53}" type="datetimeFigureOut">
              <a:rPr lang="fa-IR" smtClean="0"/>
              <a:t>09/02/1439</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1AE77D2-2B65-454B-BDC1-CE82C5EE0117}" type="slidenum">
              <a:rPr lang="fa-IR" smtClean="0"/>
              <a:t>‹#›</a:t>
            </a:fld>
            <a:endParaRPr lang="fa-IR"/>
          </a:p>
        </p:txBody>
      </p:sp>
      <p:grpSp>
        <p:nvGrpSpPr>
          <p:cNvPr id="17" name="Group 16"/>
          <p:cNvGrpSpPr/>
          <p:nvPr/>
        </p:nvGrpSpPr>
        <p:grpSpPr>
          <a:xfrm>
            <a:off x="4718762" y="993075"/>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lvl1pPr marL="0" indent="0" algn="ctr">
              <a:buFontTx/>
              <a:buNone/>
              <a:defRPr/>
            </a:lvl1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9" y="-16"/>
            <a:ext cx="9252346"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6BA0A83B-1911-4C81-9071-9AE373C4EF53}" type="datetimeFigureOut">
              <a:rPr lang="fa-IR" smtClean="0"/>
              <a:t>09/02/1439</a:t>
            </a:fld>
            <a:endParaRPr lang="fa-IR"/>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fa-IR"/>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21AE77D2-2B65-454B-BDC1-CE82C5EE0117}" type="slidenum">
              <a:rPr lang="fa-IR" smtClean="0"/>
              <a:t>‹#›</a:t>
            </a:fld>
            <a:endParaRPr lang="fa-I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1" eaLnBrk="1" latinLnBrk="0" hangingPunct="1">
        <a:spcBef>
          <a:spcPct val="0"/>
        </a:spcBef>
        <a:buNone/>
        <a:defRPr sz="3200" kern="1200">
          <a:solidFill>
            <a:schemeClr val="tx1">
              <a:lumMod val="75000"/>
              <a:lumOff val="25000"/>
            </a:schemeClr>
          </a:solidFill>
          <a:latin typeface="+mj-lt"/>
          <a:ea typeface="+mj-ea"/>
          <a:cs typeface="Trebuchet M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ct val="20000"/>
        </a:spcBef>
        <a:buFont typeface="Arial"/>
        <a:buChar char="•"/>
        <a:defRPr sz="2000" kern="1200">
          <a:solidFill>
            <a:schemeClr val="tx1"/>
          </a:solidFill>
          <a:latin typeface="+mn-lt"/>
          <a:ea typeface="+mn-ea"/>
          <a:cs typeface="+mn-cs"/>
        </a:defRPr>
      </a:lvl6pPr>
      <a:lvl7pPr marL="2971800" indent="-228600" algn="r" defTabSz="457200" rtl="1" eaLnBrk="1" latinLnBrk="0" hangingPunct="1">
        <a:spcBef>
          <a:spcPct val="20000"/>
        </a:spcBef>
        <a:buFont typeface="Arial"/>
        <a:buChar char="•"/>
        <a:defRPr sz="2000" kern="1200">
          <a:solidFill>
            <a:schemeClr val="tx1"/>
          </a:solidFill>
          <a:latin typeface="+mn-lt"/>
          <a:ea typeface="+mn-ea"/>
          <a:cs typeface="+mn-cs"/>
        </a:defRPr>
      </a:lvl7pPr>
      <a:lvl8pPr marL="3429000" indent="-228600" algn="r" defTabSz="457200" rtl="1" eaLnBrk="1" latinLnBrk="0" hangingPunct="1">
        <a:spcBef>
          <a:spcPct val="20000"/>
        </a:spcBef>
        <a:buFont typeface="Arial"/>
        <a:buChar char="•"/>
        <a:defRPr sz="2000" kern="1200">
          <a:solidFill>
            <a:schemeClr val="tx1"/>
          </a:solidFill>
          <a:latin typeface="+mn-lt"/>
          <a:ea typeface="+mn-ea"/>
          <a:cs typeface="+mn-cs"/>
        </a:defRPr>
      </a:lvl8pPr>
      <a:lvl9pPr marL="3886200" indent="-228600" algn="r" defTabSz="457200" rtl="1"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Tree>
    <p:extLst>
      <p:ext uri="{BB962C8B-B14F-4D97-AF65-F5344CB8AC3E}">
        <p14:creationId xmlns:p14="http://schemas.microsoft.com/office/powerpoint/2010/main" val="776177078"/>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260648"/>
            <a:ext cx="7566198" cy="4176464"/>
          </a:xfrm>
        </p:spPr>
        <p:txBody>
          <a:bodyPr/>
          <a:lstStyle/>
          <a:p>
            <a:pPr algn="ctr"/>
            <a:r>
              <a:rPr lang="fa-IR" dirty="0" smtClean="0">
                <a:cs typeface="B Titr" panose="00000700000000000000" pitchFamily="2" charset="-78"/>
              </a:rPr>
              <a:t>                                  </a:t>
            </a:r>
            <a:br>
              <a:rPr lang="fa-IR" dirty="0" smtClean="0">
                <a:cs typeface="B Titr" panose="00000700000000000000" pitchFamily="2" charset="-78"/>
              </a:rPr>
            </a:br>
            <a:r>
              <a:rPr lang="fa-IR" dirty="0">
                <a:cs typeface="B Titr" panose="00000700000000000000" pitchFamily="2" charset="-78"/>
              </a:rPr>
              <a:t/>
            </a:r>
            <a:br>
              <a:rPr lang="fa-IR" dirty="0">
                <a:cs typeface="B Titr" panose="00000700000000000000" pitchFamily="2" charset="-78"/>
              </a:rPr>
            </a:br>
            <a:r>
              <a:rPr lang="fa-IR" dirty="0" smtClean="0">
                <a:cs typeface="B Titr" panose="00000700000000000000" pitchFamily="2" charset="-78"/>
              </a:rPr>
              <a:t/>
            </a:r>
            <a:br>
              <a:rPr lang="fa-IR" dirty="0" smtClean="0">
                <a:cs typeface="B Titr" panose="00000700000000000000" pitchFamily="2" charset="-78"/>
              </a:rPr>
            </a:br>
            <a:r>
              <a:rPr lang="fa-IR" dirty="0" smtClean="0">
                <a:cs typeface="B Titr" panose="00000700000000000000" pitchFamily="2" charset="-78"/>
              </a:rPr>
              <a:t/>
            </a:r>
            <a:br>
              <a:rPr lang="fa-IR" dirty="0" smtClean="0">
                <a:cs typeface="B Titr" panose="00000700000000000000" pitchFamily="2" charset="-78"/>
              </a:rPr>
            </a:br>
            <a:r>
              <a:rPr lang="fa-IR" dirty="0" smtClean="0">
                <a:cs typeface="B Titr" panose="00000700000000000000" pitchFamily="2" charset="-78"/>
              </a:rPr>
              <a:t/>
            </a:r>
            <a:br>
              <a:rPr lang="fa-IR" dirty="0" smtClean="0">
                <a:cs typeface="B Titr" panose="00000700000000000000" pitchFamily="2" charset="-78"/>
              </a:rPr>
            </a:br>
            <a:r>
              <a:rPr lang="fa-IR" dirty="0">
                <a:cs typeface="B Titr" panose="00000700000000000000" pitchFamily="2" charset="-78"/>
              </a:rPr>
              <a:t/>
            </a:r>
            <a:br>
              <a:rPr lang="fa-IR" dirty="0">
                <a:cs typeface="B Titr" panose="00000700000000000000" pitchFamily="2" charset="-78"/>
              </a:rPr>
            </a:br>
            <a:r>
              <a:rPr lang="fa-IR" dirty="0" smtClean="0">
                <a:cs typeface="B Titr" panose="00000700000000000000" pitchFamily="2" charset="-78"/>
              </a:rPr>
              <a:t/>
            </a:r>
            <a:br>
              <a:rPr lang="fa-IR" dirty="0" smtClean="0">
                <a:cs typeface="B Titr" panose="00000700000000000000" pitchFamily="2" charset="-78"/>
              </a:rPr>
            </a:br>
            <a:r>
              <a:rPr lang="fa-IR" dirty="0">
                <a:cs typeface="B Titr" panose="00000700000000000000" pitchFamily="2" charset="-78"/>
              </a:rPr>
              <a:t/>
            </a:r>
            <a:br>
              <a:rPr lang="fa-IR" dirty="0">
                <a:cs typeface="B Titr" panose="00000700000000000000" pitchFamily="2" charset="-78"/>
              </a:rPr>
            </a:br>
            <a:r>
              <a:rPr lang="fa-IR" sz="2500" dirty="0" smtClean="0">
                <a:cs typeface="B Titr" panose="00000700000000000000" pitchFamily="2" charset="-78"/>
              </a:rPr>
              <a:t>باسمه تعالی</a:t>
            </a:r>
            <a:r>
              <a:rPr lang="fa-IR" dirty="0">
                <a:cs typeface="B Titr" panose="00000700000000000000" pitchFamily="2" charset="-78"/>
              </a:rPr>
              <a:t/>
            </a:r>
            <a:br>
              <a:rPr lang="fa-IR" dirty="0">
                <a:cs typeface="B Titr" panose="00000700000000000000" pitchFamily="2" charset="-78"/>
              </a:rPr>
            </a:br>
            <a:r>
              <a:rPr lang="fa-IR" dirty="0" smtClean="0">
                <a:cs typeface="B Titr" panose="00000700000000000000" pitchFamily="2" charset="-78"/>
              </a:rPr>
              <a:t/>
            </a:r>
            <a:br>
              <a:rPr lang="fa-IR" dirty="0" smtClean="0">
                <a:cs typeface="B Titr" panose="00000700000000000000" pitchFamily="2" charset="-78"/>
              </a:rPr>
            </a:br>
            <a:r>
              <a:rPr lang="fa-IR" dirty="0" smtClean="0">
                <a:cs typeface="B Titr" panose="00000700000000000000" pitchFamily="2" charset="-78"/>
              </a:rPr>
              <a:t/>
            </a:r>
            <a:br>
              <a:rPr lang="fa-IR" dirty="0" smtClean="0">
                <a:cs typeface="B Titr" panose="00000700000000000000" pitchFamily="2" charset="-78"/>
              </a:rPr>
            </a:br>
            <a:r>
              <a:rPr lang="fa-IR" dirty="0" smtClean="0">
                <a:cs typeface="B Titr" panose="00000700000000000000" pitchFamily="2" charset="-78"/>
              </a:rPr>
              <a:t/>
            </a:r>
            <a:br>
              <a:rPr lang="fa-IR" dirty="0" smtClean="0">
                <a:cs typeface="B Titr" panose="00000700000000000000" pitchFamily="2" charset="-78"/>
              </a:rPr>
            </a:br>
            <a:r>
              <a:rPr lang="fa-IR" dirty="0" smtClean="0">
                <a:cs typeface="B Titr" panose="00000700000000000000" pitchFamily="2" charset="-78"/>
              </a:rPr>
              <a:t/>
            </a:r>
            <a:br>
              <a:rPr lang="fa-IR" dirty="0" smtClean="0">
                <a:cs typeface="B Titr" panose="00000700000000000000" pitchFamily="2" charset="-78"/>
              </a:rPr>
            </a:br>
            <a:r>
              <a:rPr lang="fa-IR" sz="3500" dirty="0">
                <a:cs typeface="B Titr" panose="00000700000000000000" pitchFamily="2" charset="-78"/>
              </a:rPr>
              <a:t/>
            </a:r>
            <a:br>
              <a:rPr lang="fa-IR" sz="3500" dirty="0">
                <a:cs typeface="B Titr" panose="00000700000000000000" pitchFamily="2" charset="-78"/>
              </a:rPr>
            </a:br>
            <a:r>
              <a:rPr lang="fa-IR" sz="3000" dirty="0" smtClean="0">
                <a:cs typeface="B Titr" panose="00000700000000000000" pitchFamily="2" charset="-78"/>
              </a:rPr>
              <a:t>نکاتی از شیوه نامه اجرایی آزمون ورودی </a:t>
            </a:r>
            <a:br>
              <a:rPr lang="fa-IR" sz="3000" dirty="0" smtClean="0">
                <a:cs typeface="B Titr" panose="00000700000000000000" pitchFamily="2" charset="-78"/>
              </a:rPr>
            </a:br>
            <a:r>
              <a:rPr lang="fa-IR" sz="3000" dirty="0" smtClean="0">
                <a:cs typeface="B Titr" panose="00000700000000000000" pitchFamily="2" charset="-78"/>
              </a:rPr>
              <a:t>دوره دکتری </a:t>
            </a:r>
            <a:r>
              <a:rPr lang="en-US" sz="3000" dirty="0" smtClean="0">
                <a:cs typeface="B Titr" panose="00000700000000000000" pitchFamily="2" charset="-78"/>
              </a:rPr>
              <a:t>(</a:t>
            </a:r>
            <a:r>
              <a:rPr lang="en-US" sz="3000" dirty="0" err="1" smtClean="0">
                <a:cs typeface="B Titr" panose="00000700000000000000" pitchFamily="2" charset="-78"/>
              </a:rPr>
              <a:t>Ph.D</a:t>
            </a:r>
            <a:r>
              <a:rPr lang="en-US" sz="3000" dirty="0" smtClean="0">
                <a:cs typeface="B Titr" panose="00000700000000000000" pitchFamily="2" charset="-78"/>
              </a:rPr>
              <a:t>)</a:t>
            </a:r>
            <a:r>
              <a:rPr lang="fa-IR" sz="3000" dirty="0">
                <a:cs typeface="B Titr" panose="00000700000000000000" pitchFamily="2" charset="-78"/>
              </a:rPr>
              <a:t> سال </a:t>
            </a:r>
            <a:r>
              <a:rPr lang="fa-IR" sz="3000" dirty="0" smtClean="0">
                <a:cs typeface="B Titr" panose="00000700000000000000" pitchFamily="2" charset="-78"/>
              </a:rPr>
              <a:t>1397</a:t>
            </a:r>
            <a:endParaRPr lang="fa-IR" sz="3000" dirty="0">
              <a:cs typeface="B Titr" panose="00000700000000000000" pitchFamily="2" charset="-78"/>
            </a:endParaRPr>
          </a:p>
        </p:txBody>
      </p:sp>
      <p:sp>
        <p:nvSpPr>
          <p:cNvPr id="3" name="Subtitle 2"/>
          <p:cNvSpPr>
            <a:spLocks noGrp="1"/>
          </p:cNvSpPr>
          <p:nvPr>
            <p:ph type="subTitle" idx="1"/>
          </p:nvPr>
        </p:nvSpPr>
        <p:spPr>
          <a:xfrm>
            <a:off x="1187625" y="5517232"/>
            <a:ext cx="6938996" cy="1152128"/>
          </a:xfrm>
        </p:spPr>
        <p:txBody>
          <a:bodyPr>
            <a:normAutofit fontScale="55000" lnSpcReduction="20000"/>
          </a:bodyPr>
          <a:lstStyle/>
          <a:p>
            <a:pPr algn="ctr"/>
            <a:r>
              <a:rPr lang="fa-IR" sz="4000" dirty="0" smtClean="0">
                <a:cs typeface="B Titr" panose="00000700000000000000" pitchFamily="2" charset="-78"/>
              </a:rPr>
              <a:t>اداره آزمـون و پذیرش</a:t>
            </a:r>
          </a:p>
          <a:p>
            <a:pPr algn="ctr"/>
            <a:endParaRPr lang="fa-IR" sz="4000" dirty="0" smtClean="0">
              <a:cs typeface="B Titr" panose="00000700000000000000" pitchFamily="2" charset="-78"/>
            </a:endParaRPr>
          </a:p>
          <a:p>
            <a:pPr algn="ctr"/>
            <a:r>
              <a:rPr lang="fa-IR" sz="2900" dirty="0" smtClean="0">
                <a:cs typeface="B Titr" panose="00000700000000000000" pitchFamily="2" charset="-78"/>
              </a:rPr>
              <a:t>اردیبهشت سال 1397</a:t>
            </a:r>
            <a:endParaRPr lang="fa-IR" sz="2900" dirty="0">
              <a:cs typeface="B Titr" panose="00000700000000000000" pitchFamily="2" charset="-78"/>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20272" y="764705"/>
            <a:ext cx="1370738" cy="12961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2" descr="Image result for ‫دانشگاه شهید بهشتی‬‎"/>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764705"/>
            <a:ext cx="1296144" cy="12961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420747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fade">
                                      <p:cBhvr>
                                        <p:cTn id="14" dur="1000"/>
                                        <p:tgtEl>
                                          <p:spTgt spid="1026"/>
                                        </p:tgtEl>
                                      </p:cBhvr>
                                    </p:animEffect>
                                    <p:anim calcmode="lin" valueType="num">
                                      <p:cBhvr>
                                        <p:cTn id="15" dur="1000" fill="hold"/>
                                        <p:tgtEl>
                                          <p:spTgt spid="1026"/>
                                        </p:tgtEl>
                                        <p:attrNameLst>
                                          <p:attrName>ppt_x</p:attrName>
                                        </p:attrNameLst>
                                      </p:cBhvr>
                                      <p:tavLst>
                                        <p:tav tm="0">
                                          <p:val>
                                            <p:strVal val="#ppt_x"/>
                                          </p:val>
                                        </p:tav>
                                        <p:tav tm="100000">
                                          <p:val>
                                            <p:strVal val="#ppt_x"/>
                                          </p:val>
                                        </p:tav>
                                      </p:tavLst>
                                    </p:anim>
                                    <p:anim calcmode="lin" valueType="num">
                                      <p:cBhvr>
                                        <p:cTn id="16"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grpId="0" nodeType="click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anim calcmode="lin" valueType="num">
                                      <p:cBhvr>
                                        <p:cTn id="28"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1" presetClass="entr" presetSubtype="0" fill="hold" grpId="0" nodeType="clickEffect">
                                  <p:stCondLst>
                                    <p:cond delay="0"/>
                                  </p:stCondLst>
                                  <p:childTnLst>
                                    <p:set>
                                      <p:cBhvr>
                                        <p:cTn id="35" dur="1" fill="hold">
                                          <p:stCondLst>
                                            <p:cond delay="0"/>
                                          </p:stCondLst>
                                        </p:cTn>
                                        <p:tgtEl>
                                          <p:spTgt spid="3">
                                            <p:txEl>
                                              <p:pRg st="2" end="2"/>
                                            </p:txEl>
                                          </p:spTgt>
                                        </p:tgtEl>
                                        <p:attrNameLst>
                                          <p:attrName>style.visibility</p:attrName>
                                        </p:attrNameLst>
                                      </p:cBhvr>
                                      <p:to>
                                        <p:strVal val="visible"/>
                                      </p:to>
                                    </p:set>
                                    <p:anim calcmode="lin" valueType="num">
                                      <p:cBhvr>
                                        <p:cTn id="36"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7"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8"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9"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flipV="1">
            <a:off x="4499992" y="1575115"/>
            <a:ext cx="0" cy="4137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1" name="Table 20"/>
          <p:cNvGraphicFramePr>
            <a:graphicFrameLocks noGrp="1"/>
          </p:cNvGraphicFramePr>
          <p:nvPr>
            <p:extLst>
              <p:ext uri="{D42A27DB-BD31-4B8C-83A1-F6EECF244321}">
                <p14:modId xmlns:p14="http://schemas.microsoft.com/office/powerpoint/2010/main" val="1243560828"/>
              </p:ext>
            </p:extLst>
          </p:nvPr>
        </p:nvGraphicFramePr>
        <p:xfrm>
          <a:off x="6084168" y="3958208"/>
          <a:ext cx="1368152" cy="910952"/>
        </p:xfrm>
        <a:graphic>
          <a:graphicData uri="http://schemas.openxmlformats.org/drawingml/2006/table">
            <a:tbl>
              <a:tblPr rtl="1" firstRow="1" bandRow="1">
                <a:tableStyleId>{5C22544A-7EE6-4342-B048-85BDC9FD1C3A}</a:tableStyleId>
              </a:tblPr>
              <a:tblGrid>
                <a:gridCol w="1368152"/>
              </a:tblGrid>
              <a:tr h="910952">
                <a:tc>
                  <a:txBody>
                    <a:bodyPr/>
                    <a:lstStyle/>
                    <a:p>
                      <a:pPr rtl="1"/>
                      <a:r>
                        <a:rPr lang="fa-IR" sz="1800" dirty="0" smtClean="0">
                          <a:solidFill>
                            <a:schemeClr val="tx1"/>
                          </a:solidFill>
                          <a:cs typeface="B Titr" panose="00000700000000000000" pitchFamily="2" charset="-78"/>
                        </a:rPr>
                        <a:t>آزمون متمرکز (50 درصد)</a:t>
                      </a:r>
                      <a:endParaRPr lang="fa-IR" dirty="0"/>
                    </a:p>
                  </a:txBody>
                  <a:tcPr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tr>
            </a:tbl>
          </a:graphicData>
        </a:graphic>
      </p:graphicFrame>
      <p:graphicFrame>
        <p:nvGraphicFramePr>
          <p:cNvPr id="23" name="Table 22"/>
          <p:cNvGraphicFramePr>
            <a:graphicFrameLocks noGrp="1"/>
          </p:cNvGraphicFramePr>
          <p:nvPr>
            <p:extLst>
              <p:ext uri="{D42A27DB-BD31-4B8C-83A1-F6EECF244321}">
                <p14:modId xmlns:p14="http://schemas.microsoft.com/office/powerpoint/2010/main" val="2526874800"/>
              </p:ext>
            </p:extLst>
          </p:nvPr>
        </p:nvGraphicFramePr>
        <p:xfrm>
          <a:off x="3203848" y="908720"/>
          <a:ext cx="2376264" cy="648072"/>
        </p:xfrm>
        <a:graphic>
          <a:graphicData uri="http://schemas.openxmlformats.org/drawingml/2006/table">
            <a:tbl>
              <a:tblPr rtl="1" firstRow="1" bandRow="1">
                <a:tableStyleId>{5C22544A-7EE6-4342-B048-85BDC9FD1C3A}</a:tableStyleId>
              </a:tblPr>
              <a:tblGrid>
                <a:gridCol w="2376264"/>
              </a:tblGrid>
              <a:tr h="648072">
                <a:tc>
                  <a:txBody>
                    <a:bodyPr/>
                    <a:lstStyle/>
                    <a:p>
                      <a:pPr algn="ctr" rtl="1"/>
                      <a:r>
                        <a:rPr lang="fa-IR" sz="2500" dirty="0" smtClean="0">
                          <a:solidFill>
                            <a:schemeClr val="tx1"/>
                          </a:solidFill>
                          <a:cs typeface="B Titr" panose="00000700000000000000" pitchFamily="2" charset="-78"/>
                        </a:rPr>
                        <a:t>پذیرش دانشجو</a:t>
                      </a:r>
                      <a:endParaRPr lang="fa-IR" sz="2500" dirty="0"/>
                    </a:p>
                  </a:txBody>
                  <a:tcPr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tcPr>
                </a:tc>
              </a:tr>
            </a:tbl>
          </a:graphicData>
        </a:graphic>
      </p:graphicFrame>
      <p:cxnSp>
        <p:nvCxnSpPr>
          <p:cNvPr id="29" name="Straight Connector 28"/>
          <p:cNvCxnSpPr/>
          <p:nvPr/>
        </p:nvCxnSpPr>
        <p:spPr>
          <a:xfrm>
            <a:off x="6765574" y="2996952"/>
            <a:ext cx="0" cy="9612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32" name="Table 31"/>
          <p:cNvGraphicFramePr>
            <a:graphicFrameLocks noGrp="1"/>
          </p:cNvGraphicFramePr>
          <p:nvPr>
            <p:extLst>
              <p:ext uri="{D42A27DB-BD31-4B8C-83A1-F6EECF244321}">
                <p14:modId xmlns:p14="http://schemas.microsoft.com/office/powerpoint/2010/main" val="2770971971"/>
              </p:ext>
            </p:extLst>
          </p:nvPr>
        </p:nvGraphicFramePr>
        <p:xfrm>
          <a:off x="811966" y="3988229"/>
          <a:ext cx="1721632" cy="914400"/>
        </p:xfrm>
        <a:graphic>
          <a:graphicData uri="http://schemas.openxmlformats.org/drawingml/2006/table">
            <a:tbl>
              <a:tblPr rtl="1" firstRow="1" bandRow="1">
                <a:tableStyleId>{5C22544A-7EE6-4342-B048-85BDC9FD1C3A}</a:tableStyleId>
              </a:tblPr>
              <a:tblGrid>
                <a:gridCol w="1721632"/>
              </a:tblGrid>
              <a:tr h="864096">
                <a:tc>
                  <a:txBody>
                    <a:bodyPr/>
                    <a:lstStyle/>
                    <a:p>
                      <a:pPr algn="ctr" rtl="1"/>
                      <a:r>
                        <a:rPr lang="fa-IR" dirty="0" smtClean="0">
                          <a:solidFill>
                            <a:schemeClr val="tx1"/>
                          </a:solidFill>
                          <a:cs typeface="B Titr" panose="00000700000000000000" pitchFamily="2" charset="-78"/>
                        </a:rPr>
                        <a:t>سوابق آموزشی، پژوهشی و فناوری (20 درصد)</a:t>
                      </a:r>
                      <a:endParaRPr lang="fa-IR" dirty="0"/>
                    </a:p>
                  </a:txBody>
                  <a:tcPr anchor="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tr>
            </a:tbl>
          </a:graphicData>
        </a:graphic>
      </p:graphicFrame>
      <p:graphicFrame>
        <p:nvGraphicFramePr>
          <p:cNvPr id="33" name="Table 32"/>
          <p:cNvGraphicFramePr>
            <a:graphicFrameLocks noGrp="1"/>
          </p:cNvGraphicFramePr>
          <p:nvPr>
            <p:extLst>
              <p:ext uri="{D42A27DB-BD31-4B8C-83A1-F6EECF244321}">
                <p14:modId xmlns:p14="http://schemas.microsoft.com/office/powerpoint/2010/main" val="3096318468"/>
              </p:ext>
            </p:extLst>
          </p:nvPr>
        </p:nvGraphicFramePr>
        <p:xfrm>
          <a:off x="3059832" y="3981602"/>
          <a:ext cx="1584176" cy="914401"/>
        </p:xfrm>
        <a:graphic>
          <a:graphicData uri="http://schemas.openxmlformats.org/drawingml/2006/table">
            <a:tbl>
              <a:tblPr rtl="1" firstRow="1" bandRow="1">
                <a:tableStyleId>{5C22544A-7EE6-4342-B048-85BDC9FD1C3A}</a:tableStyleId>
              </a:tblPr>
              <a:tblGrid>
                <a:gridCol w="1584176"/>
              </a:tblGrid>
              <a:tr h="914401">
                <a:tc>
                  <a:txBody>
                    <a:bodyPr/>
                    <a:lstStyle/>
                    <a:p>
                      <a:pPr algn="ctr" rtl="1"/>
                      <a:r>
                        <a:rPr lang="fa-IR" dirty="0" smtClean="0">
                          <a:solidFill>
                            <a:schemeClr val="tx1"/>
                          </a:solidFill>
                          <a:cs typeface="B Titr" panose="00000700000000000000" pitchFamily="2" charset="-78"/>
                        </a:rPr>
                        <a:t>مصاحبه علمی و سنجش عملی (30 درصد)</a:t>
                      </a:r>
                      <a:endParaRPr lang="fa-IR" dirty="0"/>
                    </a:p>
                  </a:txBody>
                  <a:tcPr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tr>
            </a:tbl>
          </a:graphicData>
        </a:graphic>
      </p:graphicFrame>
      <p:cxnSp>
        <p:nvCxnSpPr>
          <p:cNvPr id="41" name="Straight Connector 40"/>
          <p:cNvCxnSpPr/>
          <p:nvPr/>
        </p:nvCxnSpPr>
        <p:spPr>
          <a:xfrm flipH="1" flipV="1">
            <a:off x="2529946" y="1970518"/>
            <a:ext cx="4130286" cy="1832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6650834" y="1988840"/>
            <a:ext cx="0"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2529945" y="1970517"/>
            <a:ext cx="0" cy="52237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46" name="Table 45"/>
          <p:cNvGraphicFramePr>
            <a:graphicFrameLocks noGrp="1"/>
          </p:cNvGraphicFramePr>
          <p:nvPr>
            <p:extLst>
              <p:ext uri="{D42A27DB-BD31-4B8C-83A1-F6EECF244321}">
                <p14:modId xmlns:p14="http://schemas.microsoft.com/office/powerpoint/2010/main" val="2712249689"/>
              </p:ext>
            </p:extLst>
          </p:nvPr>
        </p:nvGraphicFramePr>
        <p:xfrm>
          <a:off x="1654016" y="2492896"/>
          <a:ext cx="1981879" cy="472440"/>
        </p:xfrm>
        <a:graphic>
          <a:graphicData uri="http://schemas.openxmlformats.org/drawingml/2006/table">
            <a:tbl>
              <a:tblPr rtl="1" firstRow="1" bandRow="1">
                <a:tableStyleId>{5C22544A-7EE6-4342-B048-85BDC9FD1C3A}</a:tableStyleId>
              </a:tblPr>
              <a:tblGrid>
                <a:gridCol w="1981879"/>
              </a:tblGrid>
              <a:tr h="0">
                <a:tc>
                  <a:txBody>
                    <a:bodyPr/>
                    <a:lstStyle/>
                    <a:p>
                      <a:pPr rtl="1"/>
                      <a:r>
                        <a:rPr lang="fa-IR" sz="2500" b="0" dirty="0" smtClean="0">
                          <a:solidFill>
                            <a:schemeClr val="tx1"/>
                          </a:solidFill>
                          <a:cs typeface="B Titr" panose="00000700000000000000" pitchFamily="2" charset="-78"/>
                        </a:rPr>
                        <a:t>     دانشگاه ها</a:t>
                      </a:r>
                      <a:endParaRPr lang="fa-IR" sz="2500" b="0" dirty="0">
                        <a:solidFill>
                          <a:schemeClr val="tx1"/>
                        </a:solidFill>
                        <a:cs typeface="B Titr" panose="00000700000000000000" pitchFamily="2" charset="-78"/>
                      </a:endParaRPr>
                    </a:p>
                  </a:txBody>
                  <a:tcPr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a:tcPr>
                </a:tc>
              </a:tr>
            </a:tbl>
          </a:graphicData>
        </a:graphic>
      </p:graphicFrame>
      <p:graphicFrame>
        <p:nvGraphicFramePr>
          <p:cNvPr id="47" name="Table 46"/>
          <p:cNvGraphicFramePr>
            <a:graphicFrameLocks noGrp="1"/>
          </p:cNvGraphicFramePr>
          <p:nvPr>
            <p:extLst>
              <p:ext uri="{D42A27DB-BD31-4B8C-83A1-F6EECF244321}">
                <p14:modId xmlns:p14="http://schemas.microsoft.com/office/powerpoint/2010/main" val="516358575"/>
              </p:ext>
            </p:extLst>
          </p:nvPr>
        </p:nvGraphicFramePr>
        <p:xfrm>
          <a:off x="5678726" y="2492896"/>
          <a:ext cx="1944216" cy="472440"/>
        </p:xfrm>
        <a:graphic>
          <a:graphicData uri="http://schemas.openxmlformats.org/drawingml/2006/table">
            <a:tbl>
              <a:tblPr rtl="1" firstRow="1" bandRow="1">
                <a:tableStyleId>{5C22544A-7EE6-4342-B048-85BDC9FD1C3A}</a:tableStyleId>
              </a:tblPr>
              <a:tblGrid>
                <a:gridCol w="1944216"/>
              </a:tblGrid>
              <a:tr h="355064">
                <a:tc>
                  <a:txBody>
                    <a:bodyPr/>
                    <a:lstStyle/>
                    <a:p>
                      <a:pPr rtl="1"/>
                      <a:r>
                        <a:rPr lang="fa-IR" sz="2500" dirty="0" smtClean="0">
                          <a:solidFill>
                            <a:schemeClr val="tx1"/>
                          </a:solidFill>
                          <a:cs typeface="B Titr" panose="00000700000000000000" pitchFamily="2" charset="-78"/>
                        </a:rPr>
                        <a:t>سازمان</a:t>
                      </a:r>
                      <a:r>
                        <a:rPr lang="fa-IR" sz="2500" baseline="0" dirty="0" smtClean="0">
                          <a:solidFill>
                            <a:schemeClr val="tx1"/>
                          </a:solidFill>
                          <a:cs typeface="B Titr" panose="00000700000000000000" pitchFamily="2" charset="-78"/>
                        </a:rPr>
                        <a:t> سنجش</a:t>
                      </a:r>
                      <a:endParaRPr lang="fa-IR" sz="2500" dirty="0">
                        <a:solidFill>
                          <a:schemeClr val="tx1"/>
                        </a:solidFill>
                        <a:cs typeface="B Titr" panose="00000700000000000000" pitchFamily="2" charset="-78"/>
                      </a:endParaRPr>
                    </a:p>
                  </a:txBody>
                  <a:tcPr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a:tcPr>
                </a:tc>
              </a:tr>
            </a:tbl>
          </a:graphicData>
        </a:graphic>
      </p:graphicFrame>
      <p:cxnSp>
        <p:nvCxnSpPr>
          <p:cNvPr id="55" name="Straight Connector 54"/>
          <p:cNvCxnSpPr/>
          <p:nvPr/>
        </p:nvCxnSpPr>
        <p:spPr>
          <a:xfrm>
            <a:off x="2529946" y="2996952"/>
            <a:ext cx="0"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1641376" y="3501008"/>
            <a:ext cx="20665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3719666" y="3489311"/>
            <a:ext cx="0" cy="4805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1641376" y="3501008"/>
            <a:ext cx="0" cy="457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3" name="Table 2"/>
          <p:cNvGraphicFramePr>
            <a:graphicFrameLocks noGrp="1"/>
          </p:cNvGraphicFramePr>
          <p:nvPr>
            <p:extLst>
              <p:ext uri="{D42A27DB-BD31-4B8C-83A1-F6EECF244321}">
                <p14:modId xmlns:p14="http://schemas.microsoft.com/office/powerpoint/2010/main" val="3184013346"/>
              </p:ext>
            </p:extLst>
          </p:nvPr>
        </p:nvGraphicFramePr>
        <p:xfrm>
          <a:off x="869098" y="5733256"/>
          <a:ext cx="7416824" cy="701040"/>
        </p:xfrm>
        <a:graphic>
          <a:graphicData uri="http://schemas.openxmlformats.org/drawingml/2006/table">
            <a:tbl>
              <a:tblPr rtl="1" firstRow="1" bandRow="1">
                <a:tableStyleId>{5C22544A-7EE6-4342-B048-85BDC9FD1C3A}</a:tableStyleId>
              </a:tblPr>
              <a:tblGrid>
                <a:gridCol w="7416824"/>
              </a:tblGrid>
              <a:tr h="586864">
                <a:tc>
                  <a:txBody>
                    <a:bodyPr/>
                    <a:lstStyle/>
                    <a:p>
                      <a:pPr rtl="1"/>
                      <a:r>
                        <a:rPr lang="fa-IR" sz="2000" dirty="0" smtClean="0">
                          <a:solidFill>
                            <a:sysClr val="windowText" lastClr="000000"/>
                          </a:solidFill>
                          <a:cs typeface="B Titr" panose="00000700000000000000" pitchFamily="2" charset="-78"/>
                        </a:rPr>
                        <a:t>تذکرمهم:</a:t>
                      </a:r>
                    </a:p>
                    <a:p>
                      <a:pPr rtl="1"/>
                      <a:r>
                        <a:rPr lang="fa-IR" sz="2000" dirty="0" smtClean="0">
                          <a:solidFill>
                            <a:sysClr val="windowText" lastClr="000000"/>
                          </a:solidFill>
                          <a:cs typeface="B Titr" panose="00000700000000000000" pitchFamily="2" charset="-78"/>
                        </a:rPr>
                        <a:t>                در آزمون</a:t>
                      </a:r>
                      <a:r>
                        <a:rPr lang="fa-IR" sz="2000" baseline="0" dirty="0" smtClean="0">
                          <a:solidFill>
                            <a:sysClr val="windowText" lastClr="000000"/>
                          </a:solidFill>
                          <a:cs typeface="B Titr" panose="00000700000000000000" pitchFamily="2" charset="-78"/>
                        </a:rPr>
                        <a:t> دکتری سال 97، مرحله تکمیل ظرفیت وجود نخواهد داشت.</a:t>
                      </a:r>
                      <a:endParaRPr lang="fa-IR" sz="2000" dirty="0">
                        <a:solidFill>
                          <a:sysClr val="windowText" lastClr="000000"/>
                        </a:solidFill>
                        <a:cs typeface="B Titr" panose="00000700000000000000" pitchFamily="2" charset="-78"/>
                      </a:endParaRPr>
                    </a:p>
                  </a:txBody>
                  <a:tcPr anchor="ctr">
                    <a:solidFill>
                      <a:schemeClr val="tx2">
                        <a:lumMod val="60000"/>
                        <a:lumOff val="40000"/>
                        <a:alpha val="91000"/>
                      </a:schemeClr>
                    </a:solidFill>
                  </a:tcPr>
                </a:tc>
              </a:tr>
            </a:tbl>
          </a:graphicData>
        </a:graphic>
      </p:graphicFrame>
    </p:spTree>
    <p:extLst>
      <p:ext uri="{BB962C8B-B14F-4D97-AF65-F5344CB8AC3E}">
        <p14:creationId xmlns:p14="http://schemas.microsoft.com/office/powerpoint/2010/main" val="3337415200"/>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nodeType="clickEffect">
                                  <p:stCondLst>
                                    <p:cond delay="0"/>
                                  </p:stCondLst>
                                  <p:childTnLst>
                                    <p:animScale>
                                      <p:cBhvr>
                                        <p:cTn id="10" dur="2000" fill="hold"/>
                                        <p:tgtEl>
                                          <p:spTgt spid="23"/>
                                        </p:tgtEl>
                                      </p:cBhvr>
                                      <p:by x="150000" y="150000"/>
                                    </p:animScale>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47"/>
                                        </p:tgtEl>
                                        <p:attrNameLst>
                                          <p:attrName>style.visibility</p:attrName>
                                        </p:attrNameLst>
                                      </p:cBhvr>
                                      <p:to>
                                        <p:strVal val="visible"/>
                                      </p:to>
                                    </p:set>
                                    <p:anim calcmode="lin" valueType="num">
                                      <p:cBhvr>
                                        <p:cTn id="15" dur="1000" fill="hold"/>
                                        <p:tgtEl>
                                          <p:spTgt spid="47"/>
                                        </p:tgtEl>
                                        <p:attrNameLst>
                                          <p:attrName>ppt_w</p:attrName>
                                        </p:attrNameLst>
                                      </p:cBhvr>
                                      <p:tavLst>
                                        <p:tav tm="0">
                                          <p:val>
                                            <p:fltVal val="0"/>
                                          </p:val>
                                        </p:tav>
                                        <p:tav tm="100000">
                                          <p:val>
                                            <p:strVal val="#ppt_w"/>
                                          </p:val>
                                        </p:tav>
                                      </p:tavLst>
                                    </p:anim>
                                    <p:anim calcmode="lin" valueType="num">
                                      <p:cBhvr>
                                        <p:cTn id="16" dur="1000" fill="hold"/>
                                        <p:tgtEl>
                                          <p:spTgt spid="47"/>
                                        </p:tgtEl>
                                        <p:attrNameLst>
                                          <p:attrName>ppt_h</p:attrName>
                                        </p:attrNameLst>
                                      </p:cBhvr>
                                      <p:tavLst>
                                        <p:tav tm="0">
                                          <p:val>
                                            <p:fltVal val="0"/>
                                          </p:val>
                                        </p:tav>
                                        <p:tav tm="100000">
                                          <p:val>
                                            <p:strVal val="#ppt_h"/>
                                          </p:val>
                                        </p:tav>
                                      </p:tavLst>
                                    </p:anim>
                                    <p:anim calcmode="lin" valueType="num">
                                      <p:cBhvr>
                                        <p:cTn id="17" dur="1000" fill="hold"/>
                                        <p:tgtEl>
                                          <p:spTgt spid="47"/>
                                        </p:tgtEl>
                                        <p:attrNameLst>
                                          <p:attrName>style.rotation</p:attrName>
                                        </p:attrNameLst>
                                      </p:cBhvr>
                                      <p:tavLst>
                                        <p:tav tm="0">
                                          <p:val>
                                            <p:fltVal val="90"/>
                                          </p:val>
                                        </p:tav>
                                        <p:tav tm="100000">
                                          <p:val>
                                            <p:fltVal val="0"/>
                                          </p:val>
                                        </p:tav>
                                      </p:tavLst>
                                    </p:anim>
                                    <p:animEffect transition="in" filter="fade">
                                      <p:cBhvr>
                                        <p:cTn id="18" dur="1000"/>
                                        <p:tgtEl>
                                          <p:spTgt spid="47"/>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46"/>
                                        </p:tgtEl>
                                        <p:attrNameLst>
                                          <p:attrName>style.visibility</p:attrName>
                                        </p:attrNameLst>
                                      </p:cBhvr>
                                      <p:to>
                                        <p:strVal val="visible"/>
                                      </p:to>
                                    </p:set>
                                    <p:anim calcmode="lin" valueType="num">
                                      <p:cBhvr>
                                        <p:cTn id="23" dur="1000" fill="hold"/>
                                        <p:tgtEl>
                                          <p:spTgt spid="46"/>
                                        </p:tgtEl>
                                        <p:attrNameLst>
                                          <p:attrName>ppt_w</p:attrName>
                                        </p:attrNameLst>
                                      </p:cBhvr>
                                      <p:tavLst>
                                        <p:tav tm="0">
                                          <p:val>
                                            <p:fltVal val="0"/>
                                          </p:val>
                                        </p:tav>
                                        <p:tav tm="100000">
                                          <p:val>
                                            <p:strVal val="#ppt_w"/>
                                          </p:val>
                                        </p:tav>
                                      </p:tavLst>
                                    </p:anim>
                                    <p:anim calcmode="lin" valueType="num">
                                      <p:cBhvr>
                                        <p:cTn id="24" dur="1000" fill="hold"/>
                                        <p:tgtEl>
                                          <p:spTgt spid="46"/>
                                        </p:tgtEl>
                                        <p:attrNameLst>
                                          <p:attrName>ppt_h</p:attrName>
                                        </p:attrNameLst>
                                      </p:cBhvr>
                                      <p:tavLst>
                                        <p:tav tm="0">
                                          <p:val>
                                            <p:fltVal val="0"/>
                                          </p:val>
                                        </p:tav>
                                        <p:tav tm="100000">
                                          <p:val>
                                            <p:strVal val="#ppt_h"/>
                                          </p:val>
                                        </p:tav>
                                      </p:tavLst>
                                    </p:anim>
                                    <p:anim calcmode="lin" valueType="num">
                                      <p:cBhvr>
                                        <p:cTn id="25" dur="1000" fill="hold"/>
                                        <p:tgtEl>
                                          <p:spTgt spid="46"/>
                                        </p:tgtEl>
                                        <p:attrNameLst>
                                          <p:attrName>style.rotation</p:attrName>
                                        </p:attrNameLst>
                                      </p:cBhvr>
                                      <p:tavLst>
                                        <p:tav tm="0">
                                          <p:val>
                                            <p:fltVal val="90"/>
                                          </p:val>
                                        </p:tav>
                                        <p:tav tm="100000">
                                          <p:val>
                                            <p:fltVal val="0"/>
                                          </p:val>
                                        </p:tav>
                                      </p:tavLst>
                                    </p:anim>
                                    <p:animEffect transition="in" filter="fade">
                                      <p:cBhvr>
                                        <p:cTn id="26" dur="1000"/>
                                        <p:tgtEl>
                                          <p:spTgt spid="46"/>
                                        </p:tgtEl>
                                      </p:cBhvr>
                                    </p:animEffect>
                                  </p:childTnLst>
                                </p:cTn>
                              </p:par>
                            </p:childTnLst>
                          </p:cTn>
                        </p:par>
                      </p:childTnLst>
                    </p:cTn>
                  </p:par>
                  <p:par>
                    <p:cTn id="27" fill="hold">
                      <p:stCondLst>
                        <p:cond delay="indefinite"/>
                      </p:stCondLst>
                      <p:childTnLst>
                        <p:par>
                          <p:cTn id="28" fill="hold">
                            <p:stCondLst>
                              <p:cond delay="0"/>
                            </p:stCondLst>
                            <p:childTnLst>
                              <p:par>
                                <p:cTn id="29" presetID="26" presetClass="emph" presetSubtype="0" fill="hold" nodeType="clickEffect">
                                  <p:stCondLst>
                                    <p:cond delay="0"/>
                                  </p:stCondLst>
                                  <p:childTnLst>
                                    <p:animEffect transition="out" filter="fade">
                                      <p:cBhvr>
                                        <p:cTn id="30" dur="500" tmFilter="0, 0; .2, .5; .8, .5; 1, 0"/>
                                        <p:tgtEl>
                                          <p:spTgt spid="21"/>
                                        </p:tgtEl>
                                      </p:cBhvr>
                                    </p:animEffect>
                                    <p:animScale>
                                      <p:cBhvr>
                                        <p:cTn id="31" dur="250" autoRev="1" fill="hold"/>
                                        <p:tgtEl>
                                          <p:spTgt spid="21"/>
                                        </p:tgtEl>
                                      </p:cBhvr>
                                      <p:by x="105000" y="105000"/>
                                    </p:animScale>
                                  </p:childTnLst>
                                </p:cTn>
                              </p:par>
                            </p:childTnLst>
                          </p:cTn>
                        </p:par>
                      </p:childTnLst>
                    </p:cTn>
                  </p:par>
                  <p:par>
                    <p:cTn id="32" fill="hold">
                      <p:stCondLst>
                        <p:cond delay="indefinite"/>
                      </p:stCondLst>
                      <p:childTnLst>
                        <p:par>
                          <p:cTn id="33" fill="hold">
                            <p:stCondLst>
                              <p:cond delay="0"/>
                            </p:stCondLst>
                            <p:childTnLst>
                              <p:par>
                                <p:cTn id="34" presetID="26" presetClass="emph" presetSubtype="0" fill="hold" nodeType="clickEffect">
                                  <p:stCondLst>
                                    <p:cond delay="0"/>
                                  </p:stCondLst>
                                  <p:childTnLst>
                                    <p:animEffect transition="out" filter="fade">
                                      <p:cBhvr>
                                        <p:cTn id="35" dur="500" tmFilter="0, 0; .2, .5; .8, .5; 1, 0"/>
                                        <p:tgtEl>
                                          <p:spTgt spid="33"/>
                                        </p:tgtEl>
                                      </p:cBhvr>
                                    </p:animEffect>
                                    <p:animScale>
                                      <p:cBhvr>
                                        <p:cTn id="36" dur="250" autoRev="1" fill="hold"/>
                                        <p:tgtEl>
                                          <p:spTgt spid="33"/>
                                        </p:tgtEl>
                                      </p:cBhvr>
                                      <p:by x="105000" y="105000"/>
                                    </p:animScale>
                                  </p:childTnLst>
                                </p:cTn>
                              </p:par>
                            </p:childTnLst>
                          </p:cTn>
                        </p:par>
                      </p:childTnLst>
                    </p:cTn>
                  </p:par>
                  <p:par>
                    <p:cTn id="37" fill="hold">
                      <p:stCondLst>
                        <p:cond delay="indefinite"/>
                      </p:stCondLst>
                      <p:childTnLst>
                        <p:par>
                          <p:cTn id="38" fill="hold">
                            <p:stCondLst>
                              <p:cond delay="0"/>
                            </p:stCondLst>
                            <p:childTnLst>
                              <p:par>
                                <p:cTn id="39" presetID="26" presetClass="emph" presetSubtype="0" fill="hold" nodeType="clickEffect">
                                  <p:stCondLst>
                                    <p:cond delay="0"/>
                                  </p:stCondLst>
                                  <p:childTnLst>
                                    <p:animEffect transition="out" filter="fade">
                                      <p:cBhvr>
                                        <p:cTn id="40" dur="500" tmFilter="0, 0; .2, .5; .8, .5; 1, 0"/>
                                        <p:tgtEl>
                                          <p:spTgt spid="32"/>
                                        </p:tgtEl>
                                      </p:cBhvr>
                                    </p:animEffect>
                                    <p:animScale>
                                      <p:cBhvr>
                                        <p:cTn id="41" dur="250" autoRev="1" fill="hold"/>
                                        <p:tgtEl>
                                          <p:spTgt spid="3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7435" y="764704"/>
            <a:ext cx="7125113" cy="5040560"/>
          </a:xfrm>
        </p:spPr>
        <p:txBody>
          <a:bodyPr/>
          <a:lstStyle/>
          <a:p>
            <a:pPr algn="r"/>
            <a:r>
              <a:rPr lang="fa-IR" b="1" dirty="0" smtClean="0">
                <a:cs typeface="B Titr" panose="00000700000000000000" pitchFamily="2" charset="-78"/>
              </a:rPr>
              <a:t> </a:t>
            </a:r>
            <a:br>
              <a:rPr lang="fa-IR" b="1" dirty="0" smtClean="0">
                <a:cs typeface="B Titr" panose="00000700000000000000" pitchFamily="2" charset="-78"/>
              </a:rPr>
            </a:br>
            <a:endParaRPr lang="fa-IR" dirty="0"/>
          </a:p>
        </p:txBody>
      </p:sp>
      <p:graphicFrame>
        <p:nvGraphicFramePr>
          <p:cNvPr id="5" name="Table 4"/>
          <p:cNvGraphicFramePr>
            <a:graphicFrameLocks noGrp="1"/>
          </p:cNvGraphicFramePr>
          <p:nvPr>
            <p:extLst>
              <p:ext uri="{D42A27DB-BD31-4B8C-83A1-F6EECF244321}">
                <p14:modId xmlns:p14="http://schemas.microsoft.com/office/powerpoint/2010/main" val="79763696"/>
              </p:ext>
            </p:extLst>
          </p:nvPr>
        </p:nvGraphicFramePr>
        <p:xfrm>
          <a:off x="2771800" y="332656"/>
          <a:ext cx="3384376" cy="586864"/>
        </p:xfrm>
        <a:graphic>
          <a:graphicData uri="http://schemas.openxmlformats.org/drawingml/2006/table">
            <a:tbl>
              <a:tblPr rtl="1" firstRow="1" bandRow="1">
                <a:tableStyleId>{5C22544A-7EE6-4342-B048-85BDC9FD1C3A}</a:tableStyleId>
              </a:tblPr>
              <a:tblGrid>
                <a:gridCol w="3384376"/>
              </a:tblGrid>
              <a:tr h="586864">
                <a:tc>
                  <a:txBody>
                    <a:bodyPr/>
                    <a:lstStyle/>
                    <a:p>
                      <a:pPr rtl="1"/>
                      <a:r>
                        <a:rPr lang="fa-IR" b="1" dirty="0" smtClean="0">
                          <a:cs typeface="B Titr" panose="00000700000000000000" pitchFamily="2" charset="-78"/>
                        </a:rPr>
                        <a:t>شرایط پذیرش داوطلبان از طریق سهمیه</a:t>
                      </a:r>
                      <a:endParaRPr lang="fa-IR" dirty="0"/>
                    </a:p>
                  </a:txBody>
                  <a:tcPr anchor="ctr">
                    <a:solidFill>
                      <a:schemeClr val="tx2">
                        <a:lumMod val="75000"/>
                      </a:schemeClr>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369831095"/>
              </p:ext>
            </p:extLst>
          </p:nvPr>
        </p:nvGraphicFramePr>
        <p:xfrm>
          <a:off x="1331640" y="1397000"/>
          <a:ext cx="1496888" cy="447824"/>
        </p:xfrm>
        <a:graphic>
          <a:graphicData uri="http://schemas.openxmlformats.org/drawingml/2006/table">
            <a:tbl>
              <a:tblPr rtl="1" firstRow="1" bandRow="1">
                <a:tableStyleId>{5C22544A-7EE6-4342-B048-85BDC9FD1C3A}</a:tableStyleId>
              </a:tblPr>
              <a:tblGrid>
                <a:gridCol w="1496888"/>
              </a:tblGrid>
              <a:tr h="447824">
                <a:tc>
                  <a:txBody>
                    <a:bodyPr/>
                    <a:lstStyle/>
                    <a:p>
                      <a:pPr algn="ctr" rtl="1"/>
                      <a:r>
                        <a:rPr lang="fa-IR" sz="2000" dirty="0" smtClean="0">
                          <a:cs typeface="B Titr" panose="00000700000000000000" pitchFamily="2" charset="-78"/>
                        </a:rPr>
                        <a:t>مربیان</a:t>
                      </a:r>
                      <a:endParaRPr lang="fa-IR" sz="2000" dirty="0">
                        <a:cs typeface="B Titr" panose="00000700000000000000" pitchFamily="2" charset="-78"/>
                      </a:endParaRPr>
                    </a:p>
                  </a:txBody>
                  <a:tcPr>
                    <a:solidFill>
                      <a:schemeClr val="tx2">
                        <a:lumMod val="75000"/>
                      </a:schemeClr>
                    </a:solidFill>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691736591"/>
              </p:ext>
            </p:extLst>
          </p:nvPr>
        </p:nvGraphicFramePr>
        <p:xfrm>
          <a:off x="3635896" y="1412776"/>
          <a:ext cx="2016224" cy="548640"/>
        </p:xfrm>
        <a:graphic>
          <a:graphicData uri="http://schemas.openxmlformats.org/drawingml/2006/table">
            <a:tbl>
              <a:tblPr rtl="1" firstRow="1" bandRow="1">
                <a:tableStyleId>{5C22544A-7EE6-4342-B048-85BDC9FD1C3A}</a:tableStyleId>
              </a:tblPr>
              <a:tblGrid>
                <a:gridCol w="2016224"/>
              </a:tblGrid>
              <a:tr h="370840">
                <a:tc>
                  <a:txBody>
                    <a:bodyPr/>
                    <a:lstStyle/>
                    <a:p>
                      <a:pPr algn="ctr" rtl="1"/>
                      <a:r>
                        <a:rPr lang="fa-IR" sz="1500" dirty="0" smtClean="0">
                          <a:cs typeface="B Titr" panose="00000700000000000000" pitchFamily="2" charset="-78"/>
                        </a:rPr>
                        <a:t>جانبازان زیر25 درصد و همسر</a:t>
                      </a:r>
                      <a:r>
                        <a:rPr lang="fa-IR" sz="1500" baseline="0" dirty="0" smtClean="0">
                          <a:cs typeface="B Titr" panose="00000700000000000000" pitchFamily="2" charset="-78"/>
                        </a:rPr>
                        <a:t> و فرزندان آنان</a:t>
                      </a:r>
                      <a:endParaRPr lang="fa-IR" sz="1500" dirty="0">
                        <a:cs typeface="B Titr" panose="00000700000000000000" pitchFamily="2" charset="-78"/>
                      </a:endParaRPr>
                    </a:p>
                  </a:txBody>
                  <a:tcPr>
                    <a:solidFill>
                      <a:schemeClr val="tx2">
                        <a:lumMod val="75000"/>
                      </a:schemeClr>
                    </a:solidFill>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98829284"/>
              </p:ext>
            </p:extLst>
          </p:nvPr>
        </p:nvGraphicFramePr>
        <p:xfrm>
          <a:off x="6012160" y="1397000"/>
          <a:ext cx="1944216" cy="370840"/>
        </p:xfrm>
        <a:graphic>
          <a:graphicData uri="http://schemas.openxmlformats.org/drawingml/2006/table">
            <a:tbl>
              <a:tblPr rtl="1" firstRow="1" bandRow="1">
                <a:tableStyleId>{5C22544A-7EE6-4342-B048-85BDC9FD1C3A}</a:tableStyleId>
              </a:tblPr>
              <a:tblGrid>
                <a:gridCol w="1944216"/>
              </a:tblGrid>
              <a:tr h="370840">
                <a:tc>
                  <a:txBody>
                    <a:bodyPr/>
                    <a:lstStyle/>
                    <a:p>
                      <a:pPr rtl="1"/>
                      <a:r>
                        <a:rPr lang="fa-IR" dirty="0" smtClean="0">
                          <a:cs typeface="B Titr" panose="00000700000000000000" pitchFamily="2" charset="-78"/>
                        </a:rPr>
                        <a:t>رزمندگان</a:t>
                      </a:r>
                      <a:r>
                        <a:rPr lang="fa-IR" baseline="0" dirty="0" smtClean="0">
                          <a:cs typeface="B Titr" panose="00000700000000000000" pitchFamily="2" charset="-78"/>
                        </a:rPr>
                        <a:t> و ایثارگران</a:t>
                      </a:r>
                      <a:endParaRPr lang="fa-IR" dirty="0">
                        <a:cs typeface="B Titr" panose="00000700000000000000" pitchFamily="2" charset="-78"/>
                      </a:endParaRPr>
                    </a:p>
                  </a:txBody>
                  <a:tcPr>
                    <a:solidFill>
                      <a:schemeClr val="tx2">
                        <a:lumMod val="75000"/>
                      </a:schemeClr>
                    </a:solidFill>
                  </a:tcPr>
                </a:tc>
              </a:tr>
            </a:tbl>
          </a:graphicData>
        </a:graphic>
      </p:graphicFrame>
      <p:cxnSp>
        <p:nvCxnSpPr>
          <p:cNvPr id="10" name="Straight Connector 9"/>
          <p:cNvCxnSpPr/>
          <p:nvPr/>
        </p:nvCxnSpPr>
        <p:spPr>
          <a:xfrm>
            <a:off x="4499992" y="913081"/>
            <a:ext cx="0" cy="216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048406" y="1124744"/>
            <a:ext cx="468383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732240" y="1129105"/>
            <a:ext cx="0" cy="2678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4511176" y="1129105"/>
            <a:ext cx="0" cy="2678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048406" y="1124744"/>
            <a:ext cx="0" cy="2678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1" name="Table 20"/>
          <p:cNvGraphicFramePr>
            <a:graphicFrameLocks noGrp="1"/>
          </p:cNvGraphicFramePr>
          <p:nvPr>
            <p:extLst>
              <p:ext uri="{D42A27DB-BD31-4B8C-83A1-F6EECF244321}">
                <p14:modId xmlns:p14="http://schemas.microsoft.com/office/powerpoint/2010/main" val="1205647437"/>
              </p:ext>
            </p:extLst>
          </p:nvPr>
        </p:nvGraphicFramePr>
        <p:xfrm>
          <a:off x="3663077" y="2213383"/>
          <a:ext cx="1673830" cy="855577"/>
        </p:xfrm>
        <a:graphic>
          <a:graphicData uri="http://schemas.openxmlformats.org/drawingml/2006/table">
            <a:tbl>
              <a:tblPr rtl="1" firstRow="1" bandRow="1">
                <a:tableStyleId>{5C22544A-7EE6-4342-B048-85BDC9FD1C3A}</a:tableStyleId>
              </a:tblPr>
              <a:tblGrid>
                <a:gridCol w="1673830"/>
              </a:tblGrid>
              <a:tr h="855577">
                <a:tc>
                  <a:txBody>
                    <a:bodyPr/>
                    <a:lstStyle/>
                    <a:p>
                      <a:pPr algn="ctr" rtl="1">
                        <a:lnSpc>
                          <a:spcPct val="150000"/>
                        </a:lnSpc>
                      </a:pPr>
                      <a:r>
                        <a:rPr lang="fa-IR" dirty="0" smtClean="0">
                          <a:solidFill>
                            <a:schemeClr val="tx1"/>
                          </a:solidFill>
                          <a:cs typeface="B Titr" panose="00000700000000000000" pitchFamily="2" charset="-78"/>
                        </a:rPr>
                        <a:t>5% </a:t>
                      </a:r>
                    </a:p>
                    <a:p>
                      <a:pPr algn="ctr" rtl="1"/>
                      <a:r>
                        <a:rPr lang="fa-IR" dirty="0" smtClean="0">
                          <a:solidFill>
                            <a:schemeClr val="tx1"/>
                          </a:solidFill>
                          <a:cs typeface="B Titr" panose="00000700000000000000" pitchFamily="2" charset="-78"/>
                        </a:rPr>
                        <a:t>از ظرفیت پذیرش</a:t>
                      </a:r>
                      <a:endParaRPr lang="fa-IR" dirty="0">
                        <a:solidFill>
                          <a:schemeClr val="tx1"/>
                        </a:solidFill>
                        <a:cs typeface="B Titr" panose="00000700000000000000" pitchFamily="2" charset="-78"/>
                      </a:endParaRPr>
                    </a:p>
                  </a:txBody>
                  <a:tcPr/>
                </a:tc>
              </a:tr>
            </a:tbl>
          </a:graphicData>
        </a:graphic>
      </p:graphicFrame>
      <p:graphicFrame>
        <p:nvGraphicFramePr>
          <p:cNvPr id="22" name="Table 21"/>
          <p:cNvGraphicFramePr>
            <a:graphicFrameLocks noGrp="1"/>
          </p:cNvGraphicFramePr>
          <p:nvPr>
            <p:extLst>
              <p:ext uri="{D42A27DB-BD31-4B8C-83A1-F6EECF244321}">
                <p14:modId xmlns:p14="http://schemas.microsoft.com/office/powerpoint/2010/main" val="465987702"/>
              </p:ext>
            </p:extLst>
          </p:nvPr>
        </p:nvGraphicFramePr>
        <p:xfrm>
          <a:off x="6228184" y="2132856"/>
          <a:ext cx="1673830" cy="925962"/>
        </p:xfrm>
        <a:graphic>
          <a:graphicData uri="http://schemas.openxmlformats.org/drawingml/2006/table">
            <a:tbl>
              <a:tblPr rtl="1" firstRow="1" bandRow="1">
                <a:tableStyleId>{5C22544A-7EE6-4342-B048-85BDC9FD1C3A}</a:tableStyleId>
              </a:tblPr>
              <a:tblGrid>
                <a:gridCol w="1673830"/>
              </a:tblGrid>
              <a:tr h="925962">
                <a:tc>
                  <a:txBody>
                    <a:bodyPr/>
                    <a:lstStyle/>
                    <a:p>
                      <a:pPr algn="ctr" rtl="1"/>
                      <a:r>
                        <a:rPr lang="fa-IR" dirty="0" smtClean="0">
                          <a:solidFill>
                            <a:schemeClr val="tx1"/>
                          </a:solidFill>
                          <a:cs typeface="B Titr" panose="00000700000000000000" pitchFamily="2" charset="-78"/>
                        </a:rPr>
                        <a:t>25% </a:t>
                      </a:r>
                    </a:p>
                    <a:p>
                      <a:pPr algn="ctr" rtl="1">
                        <a:lnSpc>
                          <a:spcPct val="150000"/>
                        </a:lnSpc>
                      </a:pPr>
                      <a:r>
                        <a:rPr lang="fa-IR" dirty="0" smtClean="0">
                          <a:solidFill>
                            <a:schemeClr val="tx1"/>
                          </a:solidFill>
                          <a:cs typeface="B Titr" panose="00000700000000000000" pitchFamily="2" charset="-78"/>
                        </a:rPr>
                        <a:t>از ظرفیت پذیرش</a:t>
                      </a:r>
                      <a:endParaRPr lang="fa-IR" dirty="0">
                        <a:solidFill>
                          <a:schemeClr val="tx1"/>
                        </a:solidFill>
                        <a:cs typeface="B Titr" panose="00000700000000000000" pitchFamily="2" charset="-78"/>
                      </a:endParaRPr>
                    </a:p>
                  </a:txBody>
                  <a:tcPr/>
                </a:tc>
              </a:tr>
            </a:tbl>
          </a:graphicData>
        </a:graphic>
      </p:graphicFrame>
      <p:graphicFrame>
        <p:nvGraphicFramePr>
          <p:cNvPr id="23" name="Table 22"/>
          <p:cNvGraphicFramePr>
            <a:graphicFrameLocks noGrp="1"/>
          </p:cNvGraphicFramePr>
          <p:nvPr>
            <p:extLst>
              <p:ext uri="{D42A27DB-BD31-4B8C-83A1-F6EECF244321}">
                <p14:modId xmlns:p14="http://schemas.microsoft.com/office/powerpoint/2010/main" val="734405497"/>
              </p:ext>
            </p:extLst>
          </p:nvPr>
        </p:nvGraphicFramePr>
        <p:xfrm>
          <a:off x="1115616" y="2232586"/>
          <a:ext cx="1776028" cy="914400"/>
        </p:xfrm>
        <a:graphic>
          <a:graphicData uri="http://schemas.openxmlformats.org/drawingml/2006/table">
            <a:tbl>
              <a:tblPr rtl="1" firstRow="1" bandRow="1">
                <a:tableStyleId>{5C22544A-7EE6-4342-B048-85BDC9FD1C3A}</a:tableStyleId>
              </a:tblPr>
              <a:tblGrid>
                <a:gridCol w="1776028"/>
              </a:tblGrid>
              <a:tr h="139040">
                <a:tc>
                  <a:txBody>
                    <a:bodyPr/>
                    <a:lstStyle/>
                    <a:p>
                      <a:pPr algn="ctr" rtl="1"/>
                      <a:r>
                        <a:rPr lang="fa-IR" dirty="0" smtClean="0">
                          <a:solidFill>
                            <a:schemeClr val="tx1"/>
                          </a:solidFill>
                          <a:cs typeface="B Titr" panose="00000700000000000000" pitchFamily="2" charset="-78"/>
                        </a:rPr>
                        <a:t>10% </a:t>
                      </a:r>
                    </a:p>
                    <a:p>
                      <a:pPr algn="ctr" rtl="1"/>
                      <a:r>
                        <a:rPr lang="fa-IR" sz="1800" dirty="0" smtClean="0">
                          <a:solidFill>
                            <a:schemeClr val="tx1"/>
                          </a:solidFill>
                          <a:cs typeface="B Titr" panose="00000700000000000000" pitchFamily="2" charset="-78"/>
                        </a:rPr>
                        <a:t>مازاد بر ظرفیت پذیرش</a:t>
                      </a:r>
                      <a:endParaRPr lang="fa-IR" sz="1800" dirty="0">
                        <a:solidFill>
                          <a:schemeClr val="tx1"/>
                        </a:solidFill>
                        <a:cs typeface="B Titr" panose="00000700000000000000" pitchFamily="2" charset="-78"/>
                      </a:endParaRPr>
                    </a:p>
                  </a:txBody>
                  <a:tcPr/>
                </a:tc>
              </a:tr>
            </a:tbl>
          </a:graphicData>
        </a:graphic>
      </p:graphicFrame>
      <p:cxnSp>
        <p:nvCxnSpPr>
          <p:cNvPr id="25" name="Straight Connector 24"/>
          <p:cNvCxnSpPr/>
          <p:nvPr/>
        </p:nvCxnSpPr>
        <p:spPr>
          <a:xfrm>
            <a:off x="7092280" y="1787995"/>
            <a:ext cx="0" cy="3600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2051720" y="1847461"/>
            <a:ext cx="0" cy="3600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4474705" y="1847461"/>
            <a:ext cx="0" cy="3600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3" name="Table 2"/>
          <p:cNvGraphicFramePr>
            <a:graphicFrameLocks noGrp="1"/>
          </p:cNvGraphicFramePr>
          <p:nvPr>
            <p:extLst>
              <p:ext uri="{D42A27DB-BD31-4B8C-83A1-F6EECF244321}">
                <p14:modId xmlns:p14="http://schemas.microsoft.com/office/powerpoint/2010/main" val="3195970963"/>
              </p:ext>
            </p:extLst>
          </p:nvPr>
        </p:nvGraphicFramePr>
        <p:xfrm>
          <a:off x="5940152" y="3789040"/>
          <a:ext cx="1127448" cy="1005840"/>
        </p:xfrm>
        <a:graphic>
          <a:graphicData uri="http://schemas.openxmlformats.org/drawingml/2006/table">
            <a:tbl>
              <a:tblPr rtl="1" firstRow="1" bandRow="1">
                <a:tableStyleId>{5C22544A-7EE6-4342-B048-85BDC9FD1C3A}</a:tableStyleId>
              </a:tblPr>
              <a:tblGrid>
                <a:gridCol w="1127448"/>
              </a:tblGrid>
              <a:tr h="936104">
                <a:tc>
                  <a:txBody>
                    <a:bodyPr/>
                    <a:lstStyle/>
                    <a:p>
                      <a:pPr algn="ctr" rtl="1"/>
                      <a:r>
                        <a:rPr lang="fa-IR" sz="1500" dirty="0" smtClean="0">
                          <a:cs typeface="B Titr" panose="00000700000000000000" pitchFamily="2" charset="-78"/>
                        </a:rPr>
                        <a:t>ایثارگران 70% نمره آخرین فرد پذیرفته شده </a:t>
                      </a:r>
                      <a:endParaRPr lang="fa-IR" sz="1500" dirty="0">
                        <a:cs typeface="B Titr" panose="00000700000000000000" pitchFamily="2" charset="-78"/>
                      </a:endParaRPr>
                    </a:p>
                  </a:txBody>
                  <a:tcPr>
                    <a:solidFill>
                      <a:schemeClr val="tx2">
                        <a:lumMod val="75000"/>
                      </a:schemeClr>
                    </a:solidFill>
                  </a:tcP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032363547"/>
              </p:ext>
            </p:extLst>
          </p:nvPr>
        </p:nvGraphicFramePr>
        <p:xfrm>
          <a:off x="7380312" y="3789040"/>
          <a:ext cx="1152128" cy="1005840"/>
        </p:xfrm>
        <a:graphic>
          <a:graphicData uri="http://schemas.openxmlformats.org/drawingml/2006/table">
            <a:tbl>
              <a:tblPr rtl="1" firstRow="1" bandRow="1">
                <a:tableStyleId>{5C22544A-7EE6-4342-B048-85BDC9FD1C3A}</a:tableStyleId>
              </a:tblPr>
              <a:tblGrid>
                <a:gridCol w="1152128"/>
              </a:tblGrid>
              <a:tr h="936104">
                <a:tc>
                  <a:txBody>
                    <a:bodyPr/>
                    <a:lstStyle/>
                    <a:p>
                      <a:pPr algn="ctr" rtl="1"/>
                      <a:r>
                        <a:rPr lang="fa-IR" sz="1500" dirty="0" smtClean="0">
                          <a:cs typeface="B Titr" panose="00000700000000000000" pitchFamily="2" charset="-78"/>
                        </a:rPr>
                        <a:t>رزمندگان</a:t>
                      </a:r>
                    </a:p>
                    <a:p>
                      <a:pPr algn="ctr" rtl="1"/>
                      <a:r>
                        <a:rPr lang="fa-IR" sz="1500" dirty="0" smtClean="0">
                          <a:cs typeface="B Titr" panose="00000700000000000000" pitchFamily="2" charset="-78"/>
                        </a:rPr>
                        <a:t>80%</a:t>
                      </a:r>
                      <a:r>
                        <a:rPr lang="fa-IR" sz="1500" baseline="0" dirty="0" smtClean="0">
                          <a:cs typeface="B Titr" panose="00000700000000000000" pitchFamily="2" charset="-78"/>
                        </a:rPr>
                        <a:t> نمره </a:t>
                      </a:r>
                      <a:r>
                        <a:rPr lang="fa-IR" sz="1500" dirty="0" smtClean="0">
                          <a:cs typeface="B Titr" panose="00000700000000000000" pitchFamily="2" charset="-78"/>
                        </a:rPr>
                        <a:t>آخرین فرد</a:t>
                      </a:r>
                      <a:r>
                        <a:rPr lang="fa-IR" sz="1500" baseline="0" dirty="0" smtClean="0">
                          <a:cs typeface="B Titr" panose="00000700000000000000" pitchFamily="2" charset="-78"/>
                        </a:rPr>
                        <a:t> پذیرفته شده</a:t>
                      </a:r>
                      <a:endParaRPr lang="fa-IR" sz="1500" dirty="0">
                        <a:cs typeface="B Titr" panose="00000700000000000000" pitchFamily="2" charset="-78"/>
                      </a:endParaRPr>
                    </a:p>
                  </a:txBody>
                  <a:tcPr>
                    <a:solidFill>
                      <a:schemeClr val="tx2">
                        <a:lumMod val="75000"/>
                      </a:schemeClr>
                    </a:solidFill>
                  </a:tcPr>
                </a:tc>
              </a:tr>
            </a:tbl>
          </a:graphicData>
        </a:graphic>
      </p:graphicFrame>
      <p:cxnSp>
        <p:nvCxnSpPr>
          <p:cNvPr id="11" name="Straight Arrow Connector 10"/>
          <p:cNvCxnSpPr>
            <a:endCxn id="4" idx="0"/>
          </p:cNvCxnSpPr>
          <p:nvPr/>
        </p:nvCxnSpPr>
        <p:spPr>
          <a:xfrm>
            <a:off x="7236296" y="3068960"/>
            <a:ext cx="720080" cy="72008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endCxn id="3" idx="0"/>
          </p:cNvCxnSpPr>
          <p:nvPr/>
        </p:nvCxnSpPr>
        <p:spPr>
          <a:xfrm flipH="1">
            <a:off x="6503876" y="3068960"/>
            <a:ext cx="732420" cy="72008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28" name="Table 27"/>
          <p:cNvGraphicFramePr>
            <a:graphicFrameLocks noGrp="1"/>
          </p:cNvGraphicFramePr>
          <p:nvPr>
            <p:extLst>
              <p:ext uri="{D42A27DB-BD31-4B8C-83A1-F6EECF244321}">
                <p14:modId xmlns:p14="http://schemas.microsoft.com/office/powerpoint/2010/main" val="929849357"/>
              </p:ext>
            </p:extLst>
          </p:nvPr>
        </p:nvGraphicFramePr>
        <p:xfrm>
          <a:off x="1403648" y="3789040"/>
          <a:ext cx="1224136" cy="936104"/>
        </p:xfrm>
        <a:graphic>
          <a:graphicData uri="http://schemas.openxmlformats.org/drawingml/2006/table">
            <a:tbl>
              <a:tblPr rtl="1" firstRow="1" bandRow="1">
                <a:tableStyleId>{5C22544A-7EE6-4342-B048-85BDC9FD1C3A}</a:tableStyleId>
              </a:tblPr>
              <a:tblGrid>
                <a:gridCol w="1224136"/>
              </a:tblGrid>
              <a:tr h="936104">
                <a:tc>
                  <a:txBody>
                    <a:bodyPr/>
                    <a:lstStyle/>
                    <a:p>
                      <a:pPr marL="0" marR="0" indent="0" algn="ctr" defTabSz="457200" rtl="1" eaLnBrk="1" fontAlgn="auto" latinLnBrk="0" hangingPunct="1">
                        <a:lnSpc>
                          <a:spcPct val="100000"/>
                        </a:lnSpc>
                        <a:spcBef>
                          <a:spcPts val="0"/>
                        </a:spcBef>
                        <a:spcAft>
                          <a:spcPts val="0"/>
                        </a:spcAft>
                        <a:buClrTx/>
                        <a:buSzTx/>
                        <a:buFontTx/>
                        <a:buNone/>
                        <a:tabLst/>
                        <a:defRPr/>
                      </a:pPr>
                      <a:r>
                        <a:rPr lang="fa-IR" sz="1700" dirty="0" smtClean="0">
                          <a:cs typeface="B Titr" panose="00000700000000000000" pitchFamily="2" charset="-78"/>
                        </a:rPr>
                        <a:t>80%</a:t>
                      </a:r>
                      <a:r>
                        <a:rPr lang="fa-IR" sz="1700" baseline="0" dirty="0" smtClean="0">
                          <a:cs typeface="B Titr" panose="00000700000000000000" pitchFamily="2" charset="-78"/>
                        </a:rPr>
                        <a:t> نمره </a:t>
                      </a:r>
                      <a:r>
                        <a:rPr lang="fa-IR" sz="1700" dirty="0" smtClean="0">
                          <a:cs typeface="B Titr" panose="00000700000000000000" pitchFamily="2" charset="-78"/>
                        </a:rPr>
                        <a:t>آخرین فرد</a:t>
                      </a:r>
                      <a:r>
                        <a:rPr lang="fa-IR" sz="1700" baseline="0" dirty="0" smtClean="0">
                          <a:cs typeface="B Titr" panose="00000700000000000000" pitchFamily="2" charset="-78"/>
                        </a:rPr>
                        <a:t> پذیرفته شده</a:t>
                      </a:r>
                      <a:endParaRPr lang="fa-IR" sz="1700" dirty="0" smtClean="0">
                        <a:cs typeface="B Titr" panose="00000700000000000000" pitchFamily="2" charset="-78"/>
                      </a:endParaRPr>
                    </a:p>
                  </a:txBody>
                  <a:tcPr>
                    <a:solidFill>
                      <a:schemeClr val="tx2">
                        <a:lumMod val="75000"/>
                      </a:schemeClr>
                    </a:solidFill>
                  </a:tcPr>
                </a:tc>
              </a:tr>
            </a:tbl>
          </a:graphicData>
        </a:graphic>
      </p:graphicFrame>
      <p:graphicFrame>
        <p:nvGraphicFramePr>
          <p:cNvPr id="29" name="Table 28"/>
          <p:cNvGraphicFramePr>
            <a:graphicFrameLocks noGrp="1"/>
          </p:cNvGraphicFramePr>
          <p:nvPr>
            <p:extLst>
              <p:ext uri="{D42A27DB-BD31-4B8C-83A1-F6EECF244321}">
                <p14:modId xmlns:p14="http://schemas.microsoft.com/office/powerpoint/2010/main" val="3678798137"/>
              </p:ext>
            </p:extLst>
          </p:nvPr>
        </p:nvGraphicFramePr>
        <p:xfrm>
          <a:off x="3815916" y="3789040"/>
          <a:ext cx="1368152" cy="914400"/>
        </p:xfrm>
        <a:graphic>
          <a:graphicData uri="http://schemas.openxmlformats.org/drawingml/2006/table">
            <a:tbl>
              <a:tblPr rtl="1" firstRow="1" bandRow="1">
                <a:tableStyleId>{5C22544A-7EE6-4342-B048-85BDC9FD1C3A}</a:tableStyleId>
              </a:tblPr>
              <a:tblGrid>
                <a:gridCol w="1368152"/>
              </a:tblGrid>
              <a:tr h="864096">
                <a:tc>
                  <a:txBody>
                    <a:bodyPr/>
                    <a:lstStyle/>
                    <a:p>
                      <a:pPr algn="ctr" rtl="1"/>
                      <a:r>
                        <a:rPr lang="fa-IR" sz="1800" dirty="0" smtClean="0">
                          <a:cs typeface="B Titr" panose="00000700000000000000" pitchFamily="2" charset="-78"/>
                        </a:rPr>
                        <a:t>70% نمره آخرین فرد پذیرفته شده</a:t>
                      </a:r>
                      <a:endParaRPr lang="fa-IR" sz="1800" dirty="0">
                        <a:cs typeface="B Titr" panose="00000700000000000000" pitchFamily="2" charset="-78"/>
                      </a:endParaRPr>
                    </a:p>
                  </a:txBody>
                  <a:tcPr>
                    <a:solidFill>
                      <a:schemeClr val="tx2">
                        <a:lumMod val="75000"/>
                      </a:schemeClr>
                    </a:solidFill>
                  </a:tcPr>
                </a:tc>
              </a:tr>
            </a:tbl>
          </a:graphicData>
        </a:graphic>
      </p:graphicFrame>
      <p:cxnSp>
        <p:nvCxnSpPr>
          <p:cNvPr id="31" name="Straight Arrow Connector 30"/>
          <p:cNvCxnSpPr/>
          <p:nvPr/>
        </p:nvCxnSpPr>
        <p:spPr>
          <a:xfrm>
            <a:off x="4493974" y="3140968"/>
            <a:ext cx="6018" cy="64807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23" idx="2"/>
          </p:cNvCxnSpPr>
          <p:nvPr/>
        </p:nvCxnSpPr>
        <p:spPr>
          <a:xfrm>
            <a:off x="2003630" y="3146986"/>
            <a:ext cx="0" cy="64205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9" name="Table 8"/>
          <p:cNvGraphicFramePr>
            <a:graphicFrameLocks noGrp="1"/>
          </p:cNvGraphicFramePr>
          <p:nvPr>
            <p:extLst>
              <p:ext uri="{D42A27DB-BD31-4B8C-83A1-F6EECF244321}">
                <p14:modId xmlns:p14="http://schemas.microsoft.com/office/powerpoint/2010/main" val="1682279633"/>
              </p:ext>
            </p:extLst>
          </p:nvPr>
        </p:nvGraphicFramePr>
        <p:xfrm>
          <a:off x="827584" y="5445224"/>
          <a:ext cx="7536160" cy="914400"/>
        </p:xfrm>
        <a:graphic>
          <a:graphicData uri="http://schemas.openxmlformats.org/drawingml/2006/table">
            <a:tbl>
              <a:tblPr rtl="1" firstRow="1" bandRow="1">
                <a:tableStyleId>{5C22544A-7EE6-4342-B048-85BDC9FD1C3A}</a:tableStyleId>
              </a:tblPr>
              <a:tblGrid>
                <a:gridCol w="7536160"/>
              </a:tblGrid>
              <a:tr h="864096">
                <a:tc>
                  <a:txBody>
                    <a:bodyPr/>
                    <a:lstStyle/>
                    <a:p>
                      <a:pPr algn="ctr" rtl="1"/>
                      <a:r>
                        <a:rPr lang="fa-IR" dirty="0" smtClean="0">
                          <a:ln>
                            <a:solidFill>
                              <a:sysClr val="windowText" lastClr="000000"/>
                            </a:solidFill>
                          </a:ln>
                          <a:solidFill>
                            <a:sysClr val="windowText" lastClr="000000"/>
                          </a:solidFill>
                          <a:cs typeface="B Nazanin" panose="00000400000000000000" pitchFamily="2" charset="-78"/>
                        </a:rPr>
                        <a:t>توجه :  خالی</a:t>
                      </a:r>
                      <a:r>
                        <a:rPr lang="fa-IR" baseline="0" dirty="0" smtClean="0">
                          <a:ln>
                            <a:solidFill>
                              <a:sysClr val="windowText" lastClr="000000"/>
                            </a:solidFill>
                          </a:ln>
                          <a:solidFill>
                            <a:sysClr val="windowText" lastClr="000000"/>
                          </a:solidFill>
                          <a:cs typeface="B Nazanin" panose="00000400000000000000" pitchFamily="2" charset="-78"/>
                        </a:rPr>
                        <a:t> </a:t>
                      </a:r>
                      <a:r>
                        <a:rPr lang="fa-IR" baseline="0" dirty="0" smtClean="0">
                          <a:ln>
                            <a:solidFill>
                              <a:sysClr val="windowText" lastClr="000000"/>
                            </a:solidFill>
                          </a:ln>
                          <a:solidFill>
                            <a:sysClr val="windowText" lastClr="000000"/>
                          </a:solidFill>
                          <a:cs typeface="B Nazanin" panose="00000400000000000000" pitchFamily="2" charset="-78"/>
                        </a:rPr>
                        <a:t>ماندن سهمیه 25درصد ایثارگران ابتدا به مشمولین  سهمیه 5درصدی ایثارگرانتخصیص یافته و اگر بازهم ظرفیت خالی بماند باقیمانده آن به داوطلبان سهمیه آزاد اختصاص می یابد.</a:t>
                      </a:r>
                      <a:endParaRPr lang="fa-IR" dirty="0">
                        <a:ln>
                          <a:solidFill>
                            <a:sysClr val="windowText" lastClr="000000"/>
                          </a:solidFill>
                        </a:ln>
                        <a:solidFill>
                          <a:sysClr val="windowText" lastClr="000000"/>
                        </a:solidFill>
                        <a:cs typeface="B Nazanin" panose="00000400000000000000" pitchFamily="2" charset="-78"/>
                      </a:endParaRPr>
                    </a:p>
                  </a:txBody>
                  <a:tcPr anchor="ctr"/>
                </a:tc>
              </a:tr>
            </a:tbl>
          </a:graphicData>
        </a:graphic>
      </p:graphicFrame>
    </p:spTree>
    <p:extLst>
      <p:ext uri="{BB962C8B-B14F-4D97-AF65-F5344CB8AC3E}">
        <p14:creationId xmlns:p14="http://schemas.microsoft.com/office/powerpoint/2010/main" val="2931497899"/>
      </p:ext>
    </p:extLst>
  </p:cSld>
  <p:clrMapOvr>
    <a:masterClrMapping/>
  </p:clrMapOvr>
  <p:transition spd="slow">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randombar(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randombar(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randombar(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wheel(1)">
                                      <p:cBhvr>
                                        <p:cTn id="27" dur="2000"/>
                                        <p:tgtEl>
                                          <p:spTgt spid="22"/>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wheel(1)">
                                      <p:cBhvr>
                                        <p:cTn id="32" dur="2000"/>
                                        <p:tgtEl>
                                          <p:spTgt spid="21"/>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nodeType="click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wheel(1)">
                                      <p:cBhvr>
                                        <p:cTn id="37" dur="2000"/>
                                        <p:tgtEl>
                                          <p:spTgt spid="23"/>
                                        </p:tgtEl>
                                      </p:cBhvr>
                                    </p:animEffect>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fade">
                                      <p:cBhvr>
                                        <p:cTn id="42" dur="1000"/>
                                        <p:tgtEl>
                                          <p:spTgt spid="4"/>
                                        </p:tgtEl>
                                      </p:cBhvr>
                                    </p:animEffect>
                                    <p:anim calcmode="lin" valueType="num">
                                      <p:cBhvr>
                                        <p:cTn id="43" dur="1000" fill="hold"/>
                                        <p:tgtEl>
                                          <p:spTgt spid="4"/>
                                        </p:tgtEl>
                                        <p:attrNameLst>
                                          <p:attrName>ppt_x</p:attrName>
                                        </p:attrNameLst>
                                      </p:cBhvr>
                                      <p:tavLst>
                                        <p:tav tm="0">
                                          <p:val>
                                            <p:strVal val="#ppt_x"/>
                                          </p:val>
                                        </p:tav>
                                        <p:tav tm="100000">
                                          <p:val>
                                            <p:strVal val="#ppt_x"/>
                                          </p:val>
                                        </p:tav>
                                      </p:tavLst>
                                    </p:anim>
                                    <p:anim calcmode="lin" valueType="num">
                                      <p:cBhvr>
                                        <p:cTn id="4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gtEl>
                                        <p:attrNameLst>
                                          <p:attrName>style.visibility</p:attrName>
                                        </p:attrNameLst>
                                      </p:cBhvr>
                                      <p:to>
                                        <p:strVal val="visible"/>
                                      </p:to>
                                    </p:set>
                                    <p:animEffect transition="in" filter="fade">
                                      <p:cBhvr>
                                        <p:cTn id="49" dur="1000"/>
                                        <p:tgtEl>
                                          <p:spTgt spid="3"/>
                                        </p:tgtEl>
                                      </p:cBhvr>
                                    </p:animEffect>
                                    <p:anim calcmode="lin" valueType="num">
                                      <p:cBhvr>
                                        <p:cTn id="50" dur="1000" fill="hold"/>
                                        <p:tgtEl>
                                          <p:spTgt spid="3"/>
                                        </p:tgtEl>
                                        <p:attrNameLst>
                                          <p:attrName>ppt_x</p:attrName>
                                        </p:attrNameLst>
                                      </p:cBhvr>
                                      <p:tavLst>
                                        <p:tav tm="0">
                                          <p:val>
                                            <p:strVal val="#ppt_x"/>
                                          </p:val>
                                        </p:tav>
                                        <p:tav tm="100000">
                                          <p:val>
                                            <p:strVal val="#ppt_x"/>
                                          </p:val>
                                        </p:tav>
                                      </p:tavLst>
                                    </p:anim>
                                    <p:anim calcmode="lin" valueType="num">
                                      <p:cBhvr>
                                        <p:cTn id="51"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9"/>
                                        </p:tgtEl>
                                        <p:attrNameLst>
                                          <p:attrName>style.visibility</p:attrName>
                                        </p:attrNameLst>
                                      </p:cBhvr>
                                      <p:to>
                                        <p:strVal val="visible"/>
                                      </p:to>
                                    </p:set>
                                    <p:animEffect transition="in" filter="fade">
                                      <p:cBhvr>
                                        <p:cTn id="56" dur="1000"/>
                                        <p:tgtEl>
                                          <p:spTgt spid="29"/>
                                        </p:tgtEl>
                                      </p:cBhvr>
                                    </p:animEffect>
                                    <p:anim calcmode="lin" valueType="num">
                                      <p:cBhvr>
                                        <p:cTn id="57" dur="1000" fill="hold"/>
                                        <p:tgtEl>
                                          <p:spTgt spid="29"/>
                                        </p:tgtEl>
                                        <p:attrNameLst>
                                          <p:attrName>ppt_x</p:attrName>
                                        </p:attrNameLst>
                                      </p:cBhvr>
                                      <p:tavLst>
                                        <p:tav tm="0">
                                          <p:val>
                                            <p:strVal val="#ppt_x"/>
                                          </p:val>
                                        </p:tav>
                                        <p:tav tm="100000">
                                          <p:val>
                                            <p:strVal val="#ppt_x"/>
                                          </p:val>
                                        </p:tav>
                                      </p:tavLst>
                                    </p:anim>
                                    <p:anim calcmode="lin" valueType="num">
                                      <p:cBhvr>
                                        <p:cTn id="58"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8"/>
                                        </p:tgtEl>
                                        <p:attrNameLst>
                                          <p:attrName>style.visibility</p:attrName>
                                        </p:attrNameLst>
                                      </p:cBhvr>
                                      <p:to>
                                        <p:strVal val="visible"/>
                                      </p:to>
                                    </p:set>
                                    <p:animEffect transition="in" filter="fade">
                                      <p:cBhvr>
                                        <p:cTn id="63" dur="1000"/>
                                        <p:tgtEl>
                                          <p:spTgt spid="28"/>
                                        </p:tgtEl>
                                      </p:cBhvr>
                                    </p:animEffect>
                                    <p:anim calcmode="lin" valueType="num">
                                      <p:cBhvr>
                                        <p:cTn id="64" dur="1000" fill="hold"/>
                                        <p:tgtEl>
                                          <p:spTgt spid="28"/>
                                        </p:tgtEl>
                                        <p:attrNameLst>
                                          <p:attrName>ppt_x</p:attrName>
                                        </p:attrNameLst>
                                      </p:cBhvr>
                                      <p:tavLst>
                                        <p:tav tm="0">
                                          <p:val>
                                            <p:strVal val="#ppt_x"/>
                                          </p:val>
                                        </p:tav>
                                        <p:tav tm="100000">
                                          <p:val>
                                            <p:strVal val="#ppt_x"/>
                                          </p:val>
                                        </p:tav>
                                      </p:tavLst>
                                    </p:anim>
                                    <p:anim calcmode="lin" valueType="num">
                                      <p:cBhvr>
                                        <p:cTn id="65"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04664"/>
            <a:ext cx="8136904" cy="6120680"/>
          </a:xfrm>
        </p:spPr>
        <p:txBody>
          <a:bodyPr/>
          <a:lstStyle/>
          <a:p>
            <a:pPr algn="r"/>
            <a:r>
              <a:rPr lang="fa-IR" dirty="0" smtClean="0">
                <a:cs typeface="B Titr" panose="00000700000000000000" pitchFamily="2" charset="-78"/>
              </a:rPr>
              <a:t>               نکات مهم در مورد پذیرش دانشجو :</a:t>
            </a:r>
            <a:br>
              <a:rPr lang="fa-IR" dirty="0" smtClean="0">
                <a:cs typeface="B Titr" panose="00000700000000000000" pitchFamily="2" charset="-78"/>
              </a:rPr>
            </a:br>
            <a:r>
              <a:rPr lang="fa-IR" b="1" dirty="0" smtClean="0">
                <a:cs typeface="B Nazanin" panose="00000400000000000000" pitchFamily="2" charset="-78"/>
              </a:rPr>
              <a:t/>
            </a:r>
            <a:br>
              <a:rPr lang="fa-IR" b="1" dirty="0" smtClean="0">
                <a:cs typeface="B Nazanin" panose="00000400000000000000" pitchFamily="2" charset="-78"/>
              </a:rPr>
            </a:br>
            <a:r>
              <a:rPr lang="fa-IR" b="1" dirty="0" smtClean="0">
                <a:cs typeface="B Nazanin" panose="00000400000000000000" pitchFamily="2" charset="-78"/>
              </a:rPr>
              <a:t>1. مصاحبه از تمام افراد معرفی شده </a:t>
            </a:r>
            <a:br>
              <a:rPr lang="fa-IR" b="1" dirty="0" smtClean="0">
                <a:cs typeface="B Nazanin" panose="00000400000000000000" pitchFamily="2" charset="-78"/>
              </a:rPr>
            </a:br>
            <a:r>
              <a:rPr lang="fa-IR" b="1" dirty="0" smtClean="0">
                <a:cs typeface="B Nazanin" panose="00000400000000000000" pitchFamily="2" charset="-78"/>
              </a:rPr>
              <a:t/>
            </a:r>
            <a:br>
              <a:rPr lang="fa-IR" b="1" dirty="0" smtClean="0">
                <a:cs typeface="B Nazanin" panose="00000400000000000000" pitchFamily="2" charset="-78"/>
              </a:rPr>
            </a:br>
            <a:r>
              <a:rPr lang="fa-IR" b="1" dirty="0" smtClean="0">
                <a:cs typeface="B Nazanin" panose="00000400000000000000" pitchFamily="2" charset="-78"/>
              </a:rPr>
              <a:t>2. مصاحبه از دواطلب در کلیه کدرشته محل های معرفی شده </a:t>
            </a:r>
            <a:br>
              <a:rPr lang="fa-IR" b="1" dirty="0" smtClean="0">
                <a:cs typeface="B Nazanin" panose="00000400000000000000" pitchFamily="2" charset="-78"/>
              </a:rPr>
            </a:br>
            <a:r>
              <a:rPr lang="fa-IR" b="1" dirty="0" smtClean="0">
                <a:cs typeface="B Nazanin" panose="00000400000000000000" pitchFamily="2" charset="-78"/>
              </a:rPr>
              <a:t/>
            </a:r>
            <a:br>
              <a:rPr lang="fa-IR" b="1" dirty="0" smtClean="0">
                <a:cs typeface="B Nazanin" panose="00000400000000000000" pitchFamily="2" charset="-78"/>
              </a:rPr>
            </a:br>
            <a:r>
              <a:rPr lang="fa-IR" b="1" dirty="0" smtClean="0">
                <a:cs typeface="B Nazanin" panose="00000400000000000000" pitchFamily="2" charset="-78"/>
              </a:rPr>
              <a:t>3. پذیرش داوطلبان مشروط به فارغ التحصیلی تا تاریخ</a:t>
            </a:r>
            <a:br>
              <a:rPr lang="fa-IR" b="1" dirty="0" smtClean="0">
                <a:cs typeface="B Nazanin" panose="00000400000000000000" pitchFamily="2" charset="-78"/>
              </a:rPr>
            </a:br>
            <a:r>
              <a:rPr lang="fa-IR" b="1" dirty="0" smtClean="0">
                <a:cs typeface="B Nazanin" panose="00000400000000000000" pitchFamily="2" charset="-78"/>
              </a:rPr>
              <a:t>97/6/31 </a:t>
            </a:r>
            <a:br>
              <a:rPr lang="fa-IR" b="1" dirty="0" smtClean="0">
                <a:cs typeface="B Nazanin" panose="00000400000000000000" pitchFamily="2" charset="-78"/>
              </a:rPr>
            </a:br>
            <a:r>
              <a:rPr lang="fa-IR" b="1" dirty="0" smtClean="0">
                <a:cs typeface="B Nazanin" panose="00000400000000000000" pitchFamily="2" charset="-78"/>
              </a:rPr>
              <a:t/>
            </a:r>
            <a:br>
              <a:rPr lang="fa-IR" b="1" dirty="0" smtClean="0">
                <a:cs typeface="B Nazanin" panose="00000400000000000000" pitchFamily="2" charset="-78"/>
              </a:rPr>
            </a:br>
            <a:endParaRPr lang="fa-IR" b="1" dirty="0">
              <a:cs typeface="B Nazanin" panose="00000400000000000000" pitchFamily="2" charset="-78"/>
            </a:endParaRPr>
          </a:p>
        </p:txBody>
      </p:sp>
    </p:spTree>
    <p:extLst>
      <p:ext uri="{BB962C8B-B14F-4D97-AF65-F5344CB8AC3E}">
        <p14:creationId xmlns:p14="http://schemas.microsoft.com/office/powerpoint/2010/main" val="111664191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76672"/>
            <a:ext cx="7848872" cy="6048672"/>
          </a:xfrm>
        </p:spPr>
        <p:txBody>
          <a:bodyPr/>
          <a:lstStyle/>
          <a:p>
            <a:pPr algn="r">
              <a:lnSpc>
                <a:spcPct val="150000"/>
              </a:lnSpc>
            </a:pPr>
            <a:r>
              <a:rPr lang="fa-IR" sz="3000" dirty="0" smtClean="0">
                <a:cs typeface="B Titr" panose="00000700000000000000" pitchFamily="2" charset="-78"/>
              </a:rPr>
              <a:t>فرایند اجرایی</a:t>
            </a:r>
            <a:r>
              <a:rPr lang="fa-IR" dirty="0" smtClean="0">
                <a:cs typeface="B Nazanin" panose="00000400000000000000" pitchFamily="2" charset="-78"/>
              </a:rPr>
              <a:t/>
            </a:r>
            <a:br>
              <a:rPr lang="fa-IR" dirty="0" smtClean="0">
                <a:cs typeface="B Nazanin" panose="00000400000000000000" pitchFamily="2" charset="-78"/>
              </a:rPr>
            </a:br>
            <a:r>
              <a:rPr lang="fa-IR" dirty="0" smtClean="0">
                <a:cs typeface="B Nazanin" panose="00000400000000000000" pitchFamily="2" charset="-78"/>
              </a:rPr>
              <a:t>1</a:t>
            </a:r>
            <a:r>
              <a:rPr lang="fa-IR" sz="2200" dirty="0" smtClean="0">
                <a:cs typeface="B Nazanin" panose="00000400000000000000" pitchFamily="2" charset="-78"/>
              </a:rPr>
              <a:t>. </a:t>
            </a:r>
            <a:r>
              <a:rPr lang="fa-IR" sz="2200" b="1" dirty="0" smtClean="0">
                <a:cs typeface="B Nazanin" panose="00000400000000000000" pitchFamily="2" charset="-78"/>
              </a:rPr>
              <a:t>مدارک و فرم های مورد نیاز هر گروه قبل از مصاحبه طی اطلاعیه ای در سایت آن واحد آموزش درج شود.</a:t>
            </a:r>
            <a:br>
              <a:rPr lang="fa-IR" sz="2200" b="1" dirty="0" smtClean="0">
                <a:cs typeface="B Nazanin" panose="00000400000000000000" pitchFamily="2" charset="-78"/>
              </a:rPr>
            </a:br>
            <a:r>
              <a:rPr lang="fa-IR" sz="2200" b="1" dirty="0" smtClean="0">
                <a:cs typeface="B Nazanin" panose="00000400000000000000" pitchFamily="2" charset="-78"/>
              </a:rPr>
              <a:t>2.</a:t>
            </a:r>
            <a:r>
              <a:rPr lang="fa-IR" sz="2200" b="1" dirty="0">
                <a:cs typeface="B Nazanin" panose="00000400000000000000" pitchFamily="2" charset="-78"/>
              </a:rPr>
              <a:t> پرداخت </a:t>
            </a:r>
            <a:r>
              <a:rPr lang="fa-IR" sz="2200" b="1" dirty="0" smtClean="0">
                <a:cs typeface="B Nazanin" panose="00000400000000000000" pitchFamily="2" charset="-78"/>
              </a:rPr>
              <a:t>هـزینه </a:t>
            </a:r>
            <a:r>
              <a:rPr lang="fa-IR" sz="2200" b="1" dirty="0">
                <a:cs typeface="B Nazanin" panose="00000400000000000000" pitchFamily="2" charset="-78"/>
              </a:rPr>
              <a:t>برگزاری مصاحبه </a:t>
            </a:r>
            <a:r>
              <a:rPr lang="fa-IR" sz="2200" b="1" u="sng" dirty="0">
                <a:cs typeface="B Nazanin" panose="00000400000000000000" pitchFamily="2" charset="-78"/>
              </a:rPr>
              <a:t>به ازاء هر کدرشته محل </a:t>
            </a:r>
            <a:r>
              <a:rPr lang="fa-IR" sz="2200" b="1" dirty="0">
                <a:cs typeface="B Nazanin" panose="00000400000000000000" pitchFamily="2" charset="-78"/>
              </a:rPr>
              <a:t>از </a:t>
            </a:r>
            <a:r>
              <a:rPr lang="fa-IR" sz="2200" b="1" dirty="0" smtClean="0">
                <a:cs typeface="B Nazanin" panose="00000400000000000000" pitchFamily="2" charset="-78"/>
              </a:rPr>
              <a:t>طـریق سیـستم گلستان.</a:t>
            </a:r>
            <a:br>
              <a:rPr lang="fa-IR" sz="2200" b="1" dirty="0" smtClean="0">
                <a:cs typeface="B Nazanin" panose="00000400000000000000" pitchFamily="2" charset="-78"/>
              </a:rPr>
            </a:br>
            <a:r>
              <a:rPr lang="fa-IR" sz="2200" b="1" dirty="0">
                <a:cs typeface="B Nazanin" panose="00000400000000000000" pitchFamily="2" charset="-78"/>
              </a:rPr>
              <a:t>3. </a:t>
            </a:r>
            <a:r>
              <a:rPr lang="fa-IR" sz="2200" b="1" dirty="0" smtClean="0">
                <a:cs typeface="B Nazanin" panose="00000400000000000000" pitchFamily="2" charset="-78"/>
              </a:rPr>
              <a:t>کنترل </a:t>
            </a:r>
            <a:r>
              <a:rPr lang="fa-IR" sz="2200" b="1" dirty="0">
                <a:cs typeface="B Nazanin" panose="00000400000000000000" pitchFamily="2" charset="-78"/>
              </a:rPr>
              <a:t>مدارک داوطلبان با اطلاعات ارسال شده ازطرف سازمان سنجش (</a:t>
            </a:r>
            <a:r>
              <a:rPr lang="fa-IR" sz="2200" b="1" u="sng" dirty="0">
                <a:cs typeface="B Nazanin" panose="00000400000000000000" pitchFamily="2" charset="-78"/>
              </a:rPr>
              <a:t>قبل از جلسه مصاحبه</a:t>
            </a:r>
            <a:r>
              <a:rPr lang="fa-IR" sz="2200" b="1" dirty="0">
                <a:cs typeface="B Nazanin" panose="00000400000000000000" pitchFamily="2" charset="-78"/>
              </a:rPr>
              <a:t>) و اعلام مغایرت های احتمالی  اطلاعات به این مدیریت</a:t>
            </a:r>
            <a:br>
              <a:rPr lang="fa-IR" sz="2200" b="1" dirty="0">
                <a:cs typeface="B Nazanin" panose="00000400000000000000" pitchFamily="2" charset="-78"/>
              </a:rPr>
            </a:br>
            <a:r>
              <a:rPr lang="fa-IR" sz="2200" b="1" dirty="0" smtClean="0">
                <a:cs typeface="B Nazanin" panose="00000400000000000000" pitchFamily="2" charset="-78"/>
              </a:rPr>
              <a:t>4.درنظر گرفتن زمان مصاحبه مجدد برای داوطلبین غایب.</a:t>
            </a:r>
            <a:br>
              <a:rPr lang="fa-IR" sz="2200" b="1" dirty="0" smtClean="0">
                <a:cs typeface="B Nazanin" panose="00000400000000000000" pitchFamily="2" charset="-78"/>
              </a:rPr>
            </a:br>
            <a:r>
              <a:rPr lang="fa-IR" sz="2200" b="1" dirty="0" smtClean="0">
                <a:cs typeface="B Nazanin" panose="00000400000000000000" pitchFamily="2" charset="-78"/>
              </a:rPr>
              <a:t>5.ثبت نمرات داوطلبین در سیستم جامع آموزشی گلستان.</a:t>
            </a:r>
            <a:br>
              <a:rPr lang="fa-IR" sz="2200" b="1" dirty="0" smtClean="0">
                <a:cs typeface="B Nazanin" panose="00000400000000000000" pitchFamily="2" charset="-78"/>
              </a:rPr>
            </a:br>
            <a:r>
              <a:rPr lang="fa-IR" sz="2200" b="1" dirty="0" smtClean="0">
                <a:cs typeface="B Nazanin" panose="00000400000000000000" pitchFamily="2" charset="-78"/>
              </a:rPr>
              <a:t>6. حداکثر زمان ارسال صورتجلسات مصاحبه تا </a:t>
            </a:r>
            <a:r>
              <a:rPr lang="fa-IR" sz="2200" b="1" u="sng" dirty="0" smtClean="0">
                <a:cs typeface="B Nazanin" panose="00000400000000000000" pitchFamily="2" charset="-78"/>
              </a:rPr>
              <a:t>3 روز اداری </a:t>
            </a:r>
            <a:r>
              <a:rPr lang="fa-IR" sz="2200" b="1" dirty="0" smtClean="0">
                <a:cs typeface="B Nazanin" panose="00000400000000000000" pitchFamily="2" charset="-78"/>
              </a:rPr>
              <a:t>پس از برگزاری آن</a:t>
            </a:r>
            <a:br>
              <a:rPr lang="fa-IR" sz="2200" b="1" dirty="0" smtClean="0">
                <a:cs typeface="B Nazanin" panose="00000400000000000000" pitchFamily="2" charset="-78"/>
              </a:rPr>
            </a:br>
            <a:r>
              <a:rPr lang="fa-IR" sz="2200" b="1" dirty="0" smtClean="0">
                <a:cs typeface="B Homa" panose="00000400000000000000" pitchFamily="2" charset="-78"/>
              </a:rPr>
              <a:t>7.عدم استفاده از فرم های قدیمی صورتجلسه</a:t>
            </a:r>
            <a:endParaRPr lang="fa-IR" sz="2200" b="1" dirty="0">
              <a:cs typeface="B Homa" panose="00000400000000000000" pitchFamily="2" charset="-78"/>
            </a:endParaRPr>
          </a:p>
        </p:txBody>
      </p:sp>
    </p:spTree>
    <p:extLst>
      <p:ext uri="{BB962C8B-B14F-4D97-AF65-F5344CB8AC3E}">
        <p14:creationId xmlns:p14="http://schemas.microsoft.com/office/powerpoint/2010/main" val="3233198617"/>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2000" fill="hold"/>
                                        <p:tgtEl>
                                          <p:spTgt spid="2"/>
                                        </p:tgtEl>
                                        <p:attrNameLst>
                                          <p:attrName>style.color</p:attrName>
                                        </p:attrNameLst>
                                      </p:cBhvr>
                                      <p:to>
                                        <a:schemeClr val="accent2"/>
                                      </p:to>
                                    </p:animClr>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806493" y="1806575"/>
            <a:ext cx="5531013" cy="4052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800662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332656"/>
            <a:ext cx="8496944" cy="5599068"/>
          </a:xfrm>
        </p:spPr>
        <p:txBody>
          <a:bodyPr/>
          <a:lstStyle/>
          <a:p>
            <a:pPr algn="r" defTabSz="360000">
              <a:spcBef>
                <a:spcPts val="0"/>
              </a:spcBef>
            </a:pPr>
            <a:r>
              <a:rPr lang="fa-IR" sz="2600" b="1" dirty="0" smtClean="0">
                <a:cs typeface="B Titr" panose="00000700000000000000" pitchFamily="2" charset="-78"/>
              </a:rPr>
              <a:t/>
            </a:r>
            <a:br>
              <a:rPr lang="fa-IR" sz="2600" b="1" dirty="0" smtClean="0">
                <a:cs typeface="B Titr" panose="00000700000000000000" pitchFamily="2" charset="-78"/>
              </a:rPr>
            </a:br>
            <a:r>
              <a:rPr lang="fa-IR" sz="2600" b="1" dirty="0">
                <a:cs typeface="B Titr" panose="00000700000000000000" pitchFamily="2" charset="-78"/>
              </a:rPr>
              <a:t/>
            </a:r>
            <a:br>
              <a:rPr lang="fa-IR" sz="2600" b="1" dirty="0">
                <a:cs typeface="B Titr" panose="00000700000000000000" pitchFamily="2" charset="-78"/>
              </a:rPr>
            </a:br>
            <a:r>
              <a:rPr lang="fa-IR" sz="2600" b="1" dirty="0" smtClean="0">
                <a:cs typeface="B Titr" panose="00000700000000000000" pitchFamily="2" charset="-78"/>
              </a:rPr>
              <a:t>                                    نکات </a:t>
            </a:r>
            <a:r>
              <a:rPr lang="fa-IR" sz="2600" b="1" dirty="0">
                <a:cs typeface="B Titr" panose="00000700000000000000" pitchFamily="2" charset="-78"/>
              </a:rPr>
              <a:t>مهم در مورد فرم شماره </a:t>
            </a:r>
            <a:r>
              <a:rPr lang="en-US" sz="2600" b="1" dirty="0" smtClean="0">
                <a:cs typeface="B Titr" panose="00000700000000000000" pitchFamily="2" charset="-78"/>
              </a:rPr>
              <a:t>3</a:t>
            </a:r>
            <a:br>
              <a:rPr lang="en-US" sz="2600" b="1" dirty="0" smtClean="0">
                <a:cs typeface="B Titr" panose="00000700000000000000" pitchFamily="2" charset="-78"/>
              </a:rPr>
            </a:br>
            <a:r>
              <a:rPr lang="en-US" sz="2600" b="1" dirty="0" smtClean="0">
                <a:cs typeface="B Nazanin" panose="00000400000000000000" pitchFamily="2" charset="-78"/>
              </a:rPr>
              <a:t/>
            </a:r>
            <a:br>
              <a:rPr lang="en-US" sz="2600" b="1" dirty="0" smtClean="0">
                <a:cs typeface="B Nazanin" panose="00000400000000000000" pitchFamily="2" charset="-78"/>
              </a:rPr>
            </a:br>
            <a:r>
              <a:rPr lang="fa-IR" sz="2600" b="1" dirty="0" smtClean="0">
                <a:cs typeface="B Nazanin" panose="00000400000000000000" pitchFamily="2" charset="-78"/>
              </a:rPr>
              <a:t>*</a:t>
            </a:r>
            <a:r>
              <a:rPr lang="fa-IR" sz="2500" b="1" dirty="0" smtClean="0">
                <a:cs typeface="B Nazanin" panose="00000400000000000000" pitchFamily="2" charset="-78"/>
              </a:rPr>
              <a:t>برای هر کد رشته محل(روزانه- نوبت دوم- پردیس) صورتجلسه جداگانه تنظیم شود.</a:t>
            </a:r>
            <a:r>
              <a:rPr lang="en-US" sz="2500" b="1" dirty="0">
                <a:cs typeface="B Nazanin" panose="00000400000000000000" pitchFamily="2" charset="-78"/>
              </a:rPr>
              <a:t/>
            </a:r>
            <a:br>
              <a:rPr lang="en-US" sz="2500" b="1" dirty="0">
                <a:cs typeface="B Nazanin" panose="00000400000000000000" pitchFamily="2" charset="-78"/>
              </a:rPr>
            </a:br>
            <a:r>
              <a:rPr lang="fa-IR" sz="2500" b="1" dirty="0" smtClean="0">
                <a:cs typeface="B Nazanin" panose="00000400000000000000" pitchFamily="2" charset="-78"/>
              </a:rPr>
              <a:t>*ضــروری </a:t>
            </a:r>
            <a:r>
              <a:rPr lang="fa-IR" sz="2500" b="1" dirty="0">
                <a:cs typeface="B Nazanin" panose="00000400000000000000" pitchFamily="2" charset="-78"/>
              </a:rPr>
              <a:t>است </a:t>
            </a:r>
            <a:r>
              <a:rPr lang="fa-IR" sz="2500" b="1" dirty="0" smtClean="0">
                <a:cs typeface="B Nazanin" panose="00000400000000000000" pitchFamily="2" charset="-78"/>
              </a:rPr>
              <a:t>صورتجلسه مصاحبه در قالب فایل </a:t>
            </a:r>
            <a:r>
              <a:rPr lang="en-US" sz="2500" b="1" dirty="0" err="1" smtClean="0">
                <a:cs typeface="B Nazanin" panose="00000400000000000000" pitchFamily="2" charset="-78"/>
              </a:rPr>
              <a:t>Excle</a:t>
            </a:r>
            <a:r>
              <a:rPr lang="fa-IR" sz="2500" b="1" dirty="0" smtClean="0">
                <a:cs typeface="B Nazanin" panose="00000400000000000000" pitchFamily="2" charset="-78"/>
              </a:rPr>
              <a:t> </a:t>
            </a:r>
            <a:r>
              <a:rPr lang="fa-IR" sz="2500" b="1" dirty="0">
                <a:cs typeface="B Nazanin" panose="00000400000000000000" pitchFamily="2" charset="-78"/>
              </a:rPr>
              <a:t>باشد وتکمیل تمام بندهای فرم مزبور الزامی است</a:t>
            </a:r>
            <a:r>
              <a:rPr lang="fa-IR" sz="2500" b="1" dirty="0" smtClean="0">
                <a:cs typeface="B Nazanin" panose="00000400000000000000" pitchFamily="2" charset="-78"/>
              </a:rPr>
              <a:t>.</a:t>
            </a:r>
            <a:br>
              <a:rPr lang="fa-IR" sz="2500" b="1" dirty="0" smtClean="0">
                <a:cs typeface="B Nazanin" panose="00000400000000000000" pitchFamily="2" charset="-78"/>
              </a:rPr>
            </a:br>
            <a:r>
              <a:rPr lang="fa-IR" sz="2500" b="1" dirty="0" smtClean="0">
                <a:cs typeface="B Nazanin" panose="00000400000000000000" pitchFamily="2" charset="-78"/>
              </a:rPr>
              <a:t>*حد نصاب نمره قبولی در </a:t>
            </a:r>
            <a:r>
              <a:rPr lang="fa-IR" sz="2500" b="1" dirty="0">
                <a:cs typeface="B Nazanin" panose="00000400000000000000" pitchFamily="2" charset="-78"/>
              </a:rPr>
              <a:t>انتهای فرم نوشته شود</a:t>
            </a:r>
            <a:r>
              <a:rPr lang="fa-IR" sz="2500" b="1" dirty="0" smtClean="0">
                <a:cs typeface="B Nazanin" panose="00000400000000000000" pitchFamily="2" charset="-78"/>
              </a:rPr>
              <a:t>.</a:t>
            </a:r>
            <a:br>
              <a:rPr lang="fa-IR" sz="2500" b="1" dirty="0" smtClean="0">
                <a:cs typeface="B Nazanin" panose="00000400000000000000" pitchFamily="2" charset="-78"/>
              </a:rPr>
            </a:br>
            <a:r>
              <a:rPr lang="fa-IR" sz="2500" b="1" dirty="0">
                <a:cs typeface="B Nazanin" panose="00000400000000000000" pitchFamily="2" charset="-78"/>
              </a:rPr>
              <a:t>*</a:t>
            </a:r>
            <a:r>
              <a:rPr lang="fa-IR" sz="2500" b="1" dirty="0" smtClean="0">
                <a:cs typeface="B Nazanin" panose="00000400000000000000" pitchFamily="2" charset="-78"/>
              </a:rPr>
              <a:t>حداقل </a:t>
            </a:r>
            <a:r>
              <a:rPr lang="fa-IR" sz="2500" b="1" dirty="0">
                <a:cs typeface="B Nazanin" panose="00000400000000000000" pitchFamily="2" charset="-78"/>
              </a:rPr>
              <a:t>3 نفر از اعضاء محترم مصاحبه کننده فرم را امضا نمایند</a:t>
            </a:r>
            <a:r>
              <a:rPr lang="fa-IR" sz="2500" b="1" dirty="0" smtClean="0">
                <a:cs typeface="B Nazanin" panose="00000400000000000000" pitchFamily="2" charset="-78"/>
              </a:rPr>
              <a:t>.</a:t>
            </a:r>
            <a:r>
              <a:rPr lang="en-US" sz="2500" b="1" dirty="0">
                <a:cs typeface="B Nazanin" panose="00000400000000000000" pitchFamily="2" charset="-78"/>
              </a:rPr>
              <a:t/>
            </a:r>
            <a:br>
              <a:rPr lang="en-US" sz="2500" b="1" dirty="0">
                <a:cs typeface="B Nazanin" panose="00000400000000000000" pitchFamily="2" charset="-78"/>
              </a:rPr>
            </a:br>
            <a:r>
              <a:rPr lang="fa-IR" sz="2500" b="1" dirty="0" smtClean="0">
                <a:cs typeface="B Nazanin" panose="00000400000000000000" pitchFamily="2" charset="-78"/>
              </a:rPr>
              <a:t>*نمرات </a:t>
            </a:r>
            <a:r>
              <a:rPr lang="fa-IR" sz="2500" b="1" dirty="0">
                <a:cs typeface="B Nazanin" panose="00000400000000000000" pitchFamily="2" charset="-78"/>
              </a:rPr>
              <a:t>تا یک رقم بعداز اعشار در </a:t>
            </a:r>
            <a:r>
              <a:rPr lang="fa-IR" sz="2500" b="1" dirty="0" smtClean="0">
                <a:cs typeface="B Nazanin" panose="00000400000000000000" pitchFamily="2" charset="-78"/>
              </a:rPr>
              <a:t>پرتال سنجش </a:t>
            </a:r>
            <a:r>
              <a:rPr lang="fa-IR" sz="2500" b="1" dirty="0">
                <a:cs typeface="B Nazanin" panose="00000400000000000000" pitchFamily="2" charset="-78"/>
              </a:rPr>
              <a:t>قابل ثبت است</a:t>
            </a:r>
            <a:r>
              <a:rPr lang="fa-IR" sz="2500" b="1" dirty="0" smtClean="0">
                <a:cs typeface="B Nazanin" panose="00000400000000000000" pitchFamily="2" charset="-78"/>
              </a:rPr>
              <a:t>.             </a:t>
            </a:r>
            <a:br>
              <a:rPr lang="fa-IR" sz="2500" b="1" dirty="0" smtClean="0">
                <a:cs typeface="B Nazanin" panose="00000400000000000000" pitchFamily="2" charset="-78"/>
              </a:rPr>
            </a:br>
            <a:r>
              <a:rPr lang="fa-IR" sz="2500" b="1" dirty="0">
                <a:cs typeface="B Nazanin" panose="00000400000000000000" pitchFamily="2" charset="-78"/>
              </a:rPr>
              <a:t> </a:t>
            </a:r>
            <a:r>
              <a:rPr lang="fa-IR" sz="2500" b="1" dirty="0" smtClean="0">
                <a:cs typeface="B Nazanin" panose="00000400000000000000" pitchFamily="2" charset="-78"/>
              </a:rPr>
              <a:t>      مثال:15/7</a:t>
            </a:r>
            <a:br>
              <a:rPr lang="fa-IR" sz="2500" b="1" dirty="0" smtClean="0">
                <a:cs typeface="B Nazanin" panose="00000400000000000000" pitchFamily="2" charset="-78"/>
              </a:rPr>
            </a:br>
            <a:r>
              <a:rPr lang="fa-IR" sz="2500" b="1" dirty="0" smtClean="0">
                <a:cs typeface="B Nazanin" panose="00000400000000000000" pitchFamily="2" charset="-78"/>
              </a:rPr>
              <a:t>*پس از ارسال صورتجلسات تغییر در نمرات و حدنصاب قبولـی امکانپذیر نیست.</a:t>
            </a:r>
            <a:br>
              <a:rPr lang="fa-IR" sz="2500" b="1" dirty="0" smtClean="0">
                <a:cs typeface="B Nazanin" panose="00000400000000000000" pitchFamily="2" charset="-78"/>
              </a:rPr>
            </a:br>
            <a:r>
              <a:rPr lang="fa-IR" sz="2500" b="1" dirty="0" smtClean="0">
                <a:cs typeface="B Nazanin" panose="00000400000000000000" pitchFamily="2" charset="-78"/>
              </a:rPr>
              <a:t>* صورتجلسات بدون لاک گرفتگی و خط خوردگی ارسال شود.</a:t>
            </a:r>
            <a:br>
              <a:rPr lang="fa-IR" sz="2500" b="1" dirty="0" smtClean="0">
                <a:cs typeface="B Nazanin" panose="00000400000000000000" pitchFamily="2" charset="-78"/>
              </a:rPr>
            </a:br>
            <a:r>
              <a:rPr lang="fa-IR" sz="2500" b="1" dirty="0" smtClean="0">
                <a:cs typeface="B Nazanin" panose="00000400000000000000" pitchFamily="2" charset="-78"/>
              </a:rPr>
              <a:t>* پس از ارسال فایل صورتجلسات به صورت </a:t>
            </a:r>
            <a:r>
              <a:rPr lang="en-US" sz="2500" b="1" dirty="0" smtClean="0">
                <a:cs typeface="B Nazanin" panose="00000400000000000000" pitchFamily="2" charset="-78"/>
              </a:rPr>
              <a:t> </a:t>
            </a:r>
            <a:r>
              <a:rPr lang="en-US" sz="2500" b="1" dirty="0" err="1" smtClean="0">
                <a:cs typeface="B Nazanin" panose="00000400000000000000" pitchFamily="2" charset="-78"/>
              </a:rPr>
              <a:t>Excle</a:t>
            </a:r>
            <a:r>
              <a:rPr lang="fa-IR" sz="2500" b="1" dirty="0" smtClean="0">
                <a:cs typeface="B Nazanin" panose="00000400000000000000" pitchFamily="2" charset="-78"/>
              </a:rPr>
              <a:t>از طریق سیستم اتوماسیون نسبت به ارسـال فیزیکی صورتجلسات امضا شده اقدام شود.</a:t>
            </a:r>
            <a:r>
              <a:rPr lang="en-US" sz="2500" b="1" dirty="0">
                <a:cs typeface="B Nazanin" panose="00000400000000000000" pitchFamily="2" charset="-78"/>
              </a:rPr>
              <a:t/>
            </a:r>
            <a:br>
              <a:rPr lang="en-US" sz="2500" b="1" dirty="0">
                <a:cs typeface="B Nazanin" panose="00000400000000000000" pitchFamily="2" charset="-78"/>
              </a:rPr>
            </a:br>
            <a:r>
              <a:rPr lang="fa-IR" sz="2500" b="1" dirty="0" smtClean="0">
                <a:cs typeface="B Nazanin" panose="00000400000000000000" pitchFamily="2" charset="-78"/>
              </a:rPr>
              <a:t>*ستون </a:t>
            </a:r>
            <a:r>
              <a:rPr lang="fa-IR" sz="2500" b="1" dirty="0">
                <a:cs typeface="B Nazanin" panose="00000400000000000000" pitchFamily="2" charset="-78"/>
              </a:rPr>
              <a:t>نمره آزمون </a:t>
            </a:r>
            <a:r>
              <a:rPr lang="fa-IR" sz="2500" b="1" dirty="0" smtClean="0">
                <a:cs typeface="B Nazanin" panose="00000400000000000000" pitchFamily="2" charset="-78"/>
              </a:rPr>
              <a:t>متــمرکز </a:t>
            </a:r>
            <a:r>
              <a:rPr lang="fa-IR" sz="2500" b="1" dirty="0">
                <a:cs typeface="B Nazanin" panose="00000400000000000000" pitchFamily="2" charset="-78"/>
              </a:rPr>
              <a:t>مربوط به سازمان سنجش است و </a:t>
            </a:r>
            <a:r>
              <a:rPr lang="fa-IR" sz="2500" b="1" dirty="0" smtClean="0">
                <a:cs typeface="B Nazanin" panose="00000400000000000000" pitchFamily="2" charset="-78"/>
              </a:rPr>
              <a:t>نیـازی </a:t>
            </a:r>
            <a:r>
              <a:rPr lang="fa-IR" sz="2500" b="1" dirty="0">
                <a:cs typeface="B Nazanin" panose="00000400000000000000" pitchFamily="2" charset="-78"/>
              </a:rPr>
              <a:t>به تکمیل ندارد.</a:t>
            </a:r>
            <a:r>
              <a:rPr lang="en-US" sz="2600" dirty="0"/>
              <a:t/>
            </a:r>
            <a:br>
              <a:rPr lang="en-US" sz="2600" dirty="0"/>
            </a:br>
            <a:endParaRPr lang="fa-IR" sz="2600" dirty="0"/>
          </a:p>
        </p:txBody>
      </p:sp>
    </p:spTree>
    <p:extLst>
      <p:ext uri="{BB962C8B-B14F-4D97-AF65-F5344CB8AC3E}">
        <p14:creationId xmlns:p14="http://schemas.microsoft.com/office/powerpoint/2010/main" val="1528766816"/>
      </p:ext>
    </p:extLst>
  </p:cSld>
  <p:clrMapOvr>
    <a:masterClrMapping/>
  </p:clrMapOvr>
  <mc:AlternateContent xmlns:mc="http://schemas.openxmlformats.org/markup-compatibility/2006" xmlns:p14="http://schemas.microsoft.com/office/powerpoint/2010/main">
    <mc:Choice Requires="p14">
      <p:transition spd="slow" p14:dur="1600">
        <p14:prism dir="r" isInverted="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fa-IR" dirty="0">
              <a:cs typeface="Titr" panose="00000700000000000000" pitchFamily="2" charset="-78"/>
            </a:endParaRPr>
          </a:p>
        </p:txBody>
      </p:sp>
      <p:pic>
        <p:nvPicPr>
          <p:cNvPr id="9" name="Content Placeholder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8520" y="0"/>
            <a:ext cx="9360024" cy="6858000"/>
          </a:xfrm>
        </p:spPr>
      </p:pic>
      <p:sp>
        <p:nvSpPr>
          <p:cNvPr id="10" name="Rectangle 9"/>
          <p:cNvSpPr/>
          <p:nvPr/>
        </p:nvSpPr>
        <p:spPr>
          <a:xfrm>
            <a:off x="24003" y="465645"/>
            <a:ext cx="8676456" cy="6401753"/>
          </a:xfrm>
          <a:prstGeom prst="rect">
            <a:avLst/>
          </a:prstGeom>
        </p:spPr>
        <p:txBody>
          <a:bodyPr wrap="square">
            <a:spAutoFit/>
          </a:bodyPr>
          <a:lstStyle/>
          <a:p>
            <a:r>
              <a:rPr lang="fa-IR" sz="4000" b="1" dirty="0">
                <a:ln w="31550" cmpd="sng">
                  <a:solidFill>
                    <a:schemeClr val="accent6">
                      <a:lumMod val="75000"/>
                    </a:schemeClr>
                  </a:soli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cs typeface="B Titr" panose="00000700000000000000" pitchFamily="2" charset="-78"/>
              </a:rPr>
              <a:t>سپاس و </a:t>
            </a:r>
            <a:r>
              <a:rPr lang="fa-IR" sz="4000" b="1" dirty="0" smtClean="0">
                <a:ln w="31550" cmpd="sng">
                  <a:solidFill>
                    <a:schemeClr val="accent6">
                      <a:lumMod val="75000"/>
                    </a:schemeClr>
                  </a:soli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cs typeface="B Titr" panose="00000700000000000000" pitchFamily="2" charset="-78"/>
              </a:rPr>
              <a:t>تشکر از حضور پرمهرتان</a:t>
            </a:r>
          </a:p>
          <a:p>
            <a:endParaRPr lang="fa-IR" sz="4000" dirty="0">
              <a:cs typeface="B Titr" panose="00000700000000000000" pitchFamily="2" charset="-78"/>
            </a:endParaRPr>
          </a:p>
          <a:p>
            <a:endParaRPr lang="fa-IR" sz="4000" dirty="0" smtClean="0">
              <a:cs typeface="B Titr" panose="00000700000000000000" pitchFamily="2" charset="-78"/>
            </a:endParaRPr>
          </a:p>
          <a:p>
            <a:endParaRPr lang="fa-IR" sz="4000" dirty="0">
              <a:cs typeface="B Titr" panose="00000700000000000000" pitchFamily="2" charset="-78"/>
            </a:endParaRPr>
          </a:p>
          <a:p>
            <a:endParaRPr lang="fa-IR" sz="4000" dirty="0" smtClean="0">
              <a:cs typeface="B Titr" panose="00000700000000000000" pitchFamily="2" charset="-78"/>
            </a:endParaRPr>
          </a:p>
          <a:p>
            <a:endParaRPr lang="fa-IR" sz="3000" dirty="0" smtClean="0">
              <a:cs typeface="B Titr" panose="00000700000000000000" pitchFamily="2" charset="-78"/>
            </a:endParaRPr>
          </a:p>
          <a:p>
            <a:endParaRPr lang="fa-IR" sz="3000" dirty="0">
              <a:cs typeface="B Titr" panose="00000700000000000000" pitchFamily="2" charset="-78"/>
            </a:endParaRPr>
          </a:p>
          <a:p>
            <a:endParaRPr lang="fa-IR" sz="3000" dirty="0" smtClean="0">
              <a:cs typeface="B Titr" panose="00000700000000000000" pitchFamily="2" charset="-78"/>
            </a:endParaRPr>
          </a:p>
          <a:p>
            <a:endParaRPr lang="fa-IR" sz="3000" dirty="0">
              <a:cs typeface="B Titr" panose="00000700000000000000" pitchFamily="2" charset="-78"/>
            </a:endParaRPr>
          </a:p>
          <a:p>
            <a:r>
              <a:rPr lang="fa-IR" sz="3000" dirty="0" smtClean="0">
                <a:cs typeface="B Titr" panose="00000700000000000000" pitchFamily="2" charset="-78"/>
              </a:rPr>
              <a:t>                                                      </a:t>
            </a:r>
          </a:p>
          <a:p>
            <a:r>
              <a:rPr lang="fa-IR" sz="3000" dirty="0">
                <a:cs typeface="B Titr" panose="00000700000000000000" pitchFamily="2" charset="-78"/>
              </a:rPr>
              <a:t> </a:t>
            </a:r>
            <a:r>
              <a:rPr lang="fa-IR" sz="3000" dirty="0" smtClean="0">
                <a:cs typeface="B Titr" panose="00000700000000000000" pitchFamily="2" charset="-78"/>
              </a:rPr>
              <a:t>                                                                       </a:t>
            </a:r>
            <a:r>
              <a:rPr lang="fa-IR" sz="30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5">
                    <a:lumMod val="20000"/>
                    <a:lumOff val="80000"/>
                  </a:schemeClr>
                </a:solidFill>
                <a:effectLst>
                  <a:outerShdw blurRad="50800" dist="40000" dir="5400000" algn="tl" rotWithShape="0">
                    <a:srgbClr val="000000">
                      <a:shade val="5000"/>
                      <a:satMod val="120000"/>
                      <a:alpha val="33000"/>
                    </a:srgbClr>
                  </a:outerShdw>
                </a:effectLst>
                <a:cs typeface="B Titr" panose="00000700000000000000" pitchFamily="2" charset="-78"/>
              </a:rPr>
              <a:t>اداره آزمون و پذیرش</a:t>
            </a:r>
          </a:p>
          <a:p>
            <a:endParaRPr lang="fa-IR" sz="3000" dirty="0">
              <a:cs typeface="B Titr" panose="00000700000000000000" pitchFamily="2" charset="-78"/>
            </a:endParaRPr>
          </a:p>
        </p:txBody>
      </p:sp>
    </p:spTree>
    <p:extLst>
      <p:ext uri="{BB962C8B-B14F-4D97-AF65-F5344CB8AC3E}">
        <p14:creationId xmlns:p14="http://schemas.microsoft.com/office/powerpoint/2010/main" val="409542870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TM02455596[[fn=Spring]]</Template>
  <TotalTime>887</TotalTime>
  <Words>173</Words>
  <Application>Microsoft Office PowerPoint</Application>
  <PresentationFormat>On-screen Show (4:3)</PresentationFormat>
  <Paragraphs>43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Spring</vt:lpstr>
      <vt:lpstr>PowerPoint Presentation</vt:lpstr>
      <vt:lpstr>                                          باسمه تعالی      نکاتی از شیوه نامه اجرایی آزمون ورودی  دوره دکتری (Ph.D) سال 1397</vt:lpstr>
      <vt:lpstr>PowerPoint Presentation</vt:lpstr>
      <vt:lpstr>  </vt:lpstr>
      <vt:lpstr>               نکات مهم در مورد پذیرش دانشجو :  1. مصاحبه از تمام افراد معرفی شده   2. مصاحبه از دواطلب در کلیه کدرشته محل های معرفی شده   3. پذیرش داوطلبان مشروط به فارغ التحصیلی تا تاریخ 97/6/31   </vt:lpstr>
      <vt:lpstr>فرایند اجرایی 1. مدارک و فرم های مورد نیاز هر گروه قبل از مصاحبه طی اطلاعیه ای در سایت آن واحد آموزش درج شود. 2. پرداخت هـزینه برگزاری مصاحبه به ازاء هر کدرشته محل از طـریق سیـستم گلستان. 3. کنترل مدارک داوطلبان با اطلاعات ارسال شده ازطرف سازمان سنجش (قبل از جلسه مصاحبه) و اعلام مغایرت های احتمالی  اطلاعات به این مدیریت 4.درنظر گرفتن زمان مصاحبه مجدد برای داوطلبین غایب. 5.ثبت نمرات داوطلبین در سیستم جامع آموزشی گلستان. 6. حداکثر زمان ارسال صورتجلسات مصاحبه تا 3 روز اداری پس از برگزاری آن 7.عدم استفاده از فرم های قدیمی صورتجلسه</vt:lpstr>
      <vt:lpstr>PowerPoint Presentation</vt:lpstr>
      <vt:lpstr>                                      نکات مهم در مورد فرم شماره 3  *برای هر کد رشته محل(روزانه- نوبت دوم- پردیس) صورتجلسه جداگانه تنظیم شود. *ضــروری است صورتجلسه مصاحبه در قالب فایل Excle باشد وتکمیل تمام بندهای فرم مزبور الزامی است. *حد نصاب نمره قبولی در انتهای فرم نوشته شود. *حداقل 3 نفر از اعضاء محترم مصاحبه کننده فرم را امضا نمایند. *نمرات تا یک رقم بعداز اعشار در پرتال سنجش قابل ثبت است.                     مثال:15/7 *پس از ارسال صورتجلسات تغییر در نمرات و حدنصاب قبولـی امکانپذیر نیست. * صورتجلسات بدون لاک گرفتگی و خط خوردگی ارسال شود. * پس از ارسال فایل صورتجلسات به صورت  Excleاز طریق سیستم اتوماسیون نسبت به ارسـال فیزیکی صورتجلسات امضا شده اقدام شود. *ستون نمره آزمون متــمرکز مربوط به سازمان سنجش است و نیـازی به تکمیل ندارد.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شیوه نامه اجرایی آزمون ورودی دوره دکتری (Ph.D)</dc:title>
  <dc:creator>liza enadi</dc:creator>
  <cp:lastModifiedBy>liza enadi</cp:lastModifiedBy>
  <cp:revision>94</cp:revision>
  <cp:lastPrinted>2018-05-15T07:04:54Z</cp:lastPrinted>
  <dcterms:created xsi:type="dcterms:W3CDTF">2018-05-12T05:32:12Z</dcterms:created>
  <dcterms:modified xsi:type="dcterms:W3CDTF">2018-05-16T05:02:29Z</dcterms:modified>
</cp:coreProperties>
</file>